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Lst>
  <p:notesMasterIdLst>
    <p:notesMasterId r:id="rId55"/>
  </p:notesMasterIdLst>
  <p:sldIdLst>
    <p:sldId id="257" r:id="rId2"/>
    <p:sldId id="258" r:id="rId3"/>
    <p:sldId id="460" r:id="rId4"/>
    <p:sldId id="480" r:id="rId5"/>
    <p:sldId id="481" r:id="rId6"/>
    <p:sldId id="482" r:id="rId7"/>
    <p:sldId id="478" r:id="rId8"/>
    <p:sldId id="479" r:id="rId9"/>
    <p:sldId id="485" r:id="rId10"/>
    <p:sldId id="486" r:id="rId11"/>
    <p:sldId id="463" r:id="rId12"/>
    <p:sldId id="464" r:id="rId13"/>
    <p:sldId id="466" r:id="rId14"/>
    <p:sldId id="495" r:id="rId15"/>
    <p:sldId id="468" r:id="rId16"/>
    <p:sldId id="470" r:id="rId17"/>
    <p:sldId id="487" r:id="rId18"/>
    <p:sldId id="488" r:id="rId19"/>
    <p:sldId id="419" r:id="rId20"/>
    <p:sldId id="496" r:id="rId21"/>
    <p:sldId id="420" r:id="rId22"/>
    <p:sldId id="489" r:id="rId23"/>
    <p:sldId id="414" r:id="rId24"/>
    <p:sldId id="415" r:id="rId25"/>
    <p:sldId id="418" r:id="rId26"/>
    <p:sldId id="417" r:id="rId27"/>
    <p:sldId id="416" r:id="rId28"/>
    <p:sldId id="497" r:id="rId29"/>
    <p:sldId id="498" r:id="rId30"/>
    <p:sldId id="499" r:id="rId31"/>
    <p:sldId id="500" r:id="rId32"/>
    <p:sldId id="501" r:id="rId33"/>
    <p:sldId id="293" r:id="rId34"/>
    <p:sldId id="443" r:id="rId35"/>
    <p:sldId id="444" r:id="rId36"/>
    <p:sldId id="445" r:id="rId37"/>
    <p:sldId id="447" r:id="rId38"/>
    <p:sldId id="446" r:id="rId39"/>
    <p:sldId id="448" r:id="rId40"/>
    <p:sldId id="449" r:id="rId41"/>
    <p:sldId id="451" r:id="rId42"/>
    <p:sldId id="452" r:id="rId43"/>
    <p:sldId id="453" r:id="rId44"/>
    <p:sldId id="454" r:id="rId45"/>
    <p:sldId id="456" r:id="rId46"/>
    <p:sldId id="458" r:id="rId47"/>
    <p:sldId id="294" r:id="rId48"/>
    <p:sldId id="337" r:id="rId49"/>
    <p:sldId id="383" r:id="rId50"/>
    <p:sldId id="502" r:id="rId51"/>
    <p:sldId id="503" r:id="rId52"/>
    <p:sldId id="314" r:id="rId53"/>
    <p:sldId id="315"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DFF"/>
    <a:srgbClr val="4DD3C4"/>
    <a:srgbClr val="6D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684"/>
    <p:restoredTop sz="82277"/>
  </p:normalViewPr>
  <p:slideViewPr>
    <p:cSldViewPr snapToGrid="0" snapToObjects="1">
      <p:cViewPr>
        <p:scale>
          <a:sx n="135" d="100"/>
          <a:sy n="135" d="100"/>
        </p:scale>
        <p:origin x="3264" y="840"/>
      </p:cViewPr>
      <p:guideLst/>
    </p:cSldViewPr>
  </p:slid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atin typeface="Helvetica Neue"/>
                <a:ea typeface="Helvetica Neue"/>
                <a:cs typeface="Helvetica Neue"/>
                <a:sym typeface="Helvetica Neue"/>
              </a:defRPr>
            </a:lvl1pPr>
            <a:lvl2pPr marL="457200" marR="0" lvl="1" indent="228600" algn="l" rtl="0">
              <a:spcBef>
                <a:spcPts val="0"/>
              </a:spcBef>
              <a:buNone/>
              <a:defRPr sz="1800" b="0" i="0" u="none" strike="noStrike" cap="none">
                <a:latin typeface="Helvetica Neue"/>
                <a:ea typeface="Helvetica Neue"/>
                <a:cs typeface="Helvetica Neue"/>
                <a:sym typeface="Helvetica Neue"/>
              </a:defRPr>
            </a:lvl2pPr>
            <a:lvl3pPr marL="914400" marR="0" lvl="2" indent="457200" algn="l" rtl="0">
              <a:spcBef>
                <a:spcPts val="0"/>
              </a:spcBef>
              <a:buNone/>
              <a:defRPr sz="1800" b="0" i="0" u="none" strike="noStrike" cap="none">
                <a:latin typeface="Helvetica Neue"/>
                <a:ea typeface="Helvetica Neue"/>
                <a:cs typeface="Helvetica Neue"/>
                <a:sym typeface="Helvetica Neue"/>
              </a:defRPr>
            </a:lvl3pPr>
            <a:lvl4pPr marL="1371600" marR="0" lvl="3" indent="685800" algn="l" rtl="0">
              <a:spcBef>
                <a:spcPts val="0"/>
              </a:spcBef>
              <a:buNone/>
              <a:defRPr sz="1800" b="0" i="0" u="none" strike="noStrike" cap="none">
                <a:latin typeface="Helvetica Neue"/>
                <a:ea typeface="Helvetica Neue"/>
                <a:cs typeface="Helvetica Neue"/>
                <a:sym typeface="Helvetica Neue"/>
              </a:defRPr>
            </a:lvl4pPr>
            <a:lvl5pPr marL="1828800" marR="0" lvl="4" indent="914400" algn="l" rtl="0">
              <a:spcBef>
                <a:spcPts val="0"/>
              </a:spcBef>
              <a:buNone/>
              <a:defRPr sz="1800" b="0" i="0" u="none" strike="noStrike" cap="none">
                <a:latin typeface="Helvetica Neue"/>
                <a:ea typeface="Helvetica Neue"/>
                <a:cs typeface="Helvetica Neue"/>
                <a:sym typeface="Helvetica Neue"/>
              </a:defRPr>
            </a:lvl5pPr>
            <a:lvl6pPr marL="2286000" marR="0" lvl="5" indent="1143000" algn="l" rtl="0">
              <a:spcBef>
                <a:spcPts val="0"/>
              </a:spcBef>
              <a:buNone/>
              <a:defRPr sz="1800" b="0" i="0" u="none" strike="noStrike" cap="none">
                <a:latin typeface="Helvetica Neue"/>
                <a:ea typeface="Helvetica Neue"/>
                <a:cs typeface="Helvetica Neue"/>
                <a:sym typeface="Helvetica Neue"/>
              </a:defRPr>
            </a:lvl6pPr>
            <a:lvl7pPr marL="2743200" marR="0" lvl="6" indent="1371600" algn="l" rtl="0">
              <a:spcBef>
                <a:spcPts val="0"/>
              </a:spcBef>
              <a:buNone/>
              <a:defRPr sz="1800" b="0" i="0" u="none" strike="noStrike" cap="none">
                <a:latin typeface="Helvetica Neue"/>
                <a:ea typeface="Helvetica Neue"/>
                <a:cs typeface="Helvetica Neue"/>
                <a:sym typeface="Helvetica Neue"/>
              </a:defRPr>
            </a:lvl7pPr>
            <a:lvl8pPr marL="3200400" marR="0" lvl="7" indent="1600200" algn="l" rtl="0">
              <a:spcBef>
                <a:spcPts val="0"/>
              </a:spcBef>
              <a:buNone/>
              <a:defRPr sz="1800" b="0" i="0" u="none" strike="noStrike" cap="none">
                <a:latin typeface="Helvetica Neue"/>
                <a:ea typeface="Helvetica Neue"/>
                <a:cs typeface="Helvetica Neue"/>
                <a:sym typeface="Helvetica Neue"/>
              </a:defRPr>
            </a:lvl8pPr>
            <a:lvl9pPr marL="3657600" marR="0" lvl="8" indent="1828800" algn="l" rtl="0">
              <a:spcBef>
                <a:spcPts val="0"/>
              </a:spcBef>
              <a:buNone/>
              <a:defRPr sz="18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sz="1400">
              <a:solidFill>
                <a:srgbClr val="FFFFFF"/>
              </a:solidFill>
            </a:endParaRPr>
          </a:p>
        </p:txBody>
      </p:sp>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1660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smtClean="0"/>
              <a:t>Pod: </a:t>
            </a:r>
            <a:r>
              <a:rPr lang="en-US" altLang="zh-TW" smtClean="0"/>
              <a:t>Kubernetes</a:t>
            </a:r>
            <a:r>
              <a:rPr lang="zh-TW" altLang="en-US" baseline="0" smtClean="0"/>
              <a:t> 管理的最小單位</a:t>
            </a:r>
            <a:endParaRPr lang="en-US" altLang="zh-TW" baseline="0" smtClean="0"/>
          </a:p>
          <a:p>
            <a:pPr lvl="0">
              <a:spcBef>
                <a:spcPts val="0"/>
              </a:spcBef>
              <a:buNone/>
            </a:pPr>
            <a:r>
              <a:rPr lang="en-US" altLang="zh-TW" baseline="0" smtClean="0"/>
              <a:t>Label:</a:t>
            </a:r>
            <a:r>
              <a:rPr lang="zh-TW" altLang="en-US" baseline="0" smtClean="0"/>
              <a:t> 任何組件在 </a:t>
            </a:r>
            <a:r>
              <a:rPr lang="en-US" altLang="zh-TW" baseline="0" smtClean="0"/>
              <a:t>metadata</a:t>
            </a:r>
            <a:r>
              <a:rPr lang="zh-TW" altLang="en-US" baseline="0" smtClean="0"/>
              <a:t> 中所設定的標籤</a:t>
            </a:r>
            <a:endParaRPr lang="en-US" altLang="zh-TW" baseline="0" smtClean="0"/>
          </a:p>
          <a:p>
            <a:pPr lvl="0">
              <a:spcBef>
                <a:spcPts val="0"/>
              </a:spcBef>
              <a:buNone/>
            </a:pPr>
            <a:r>
              <a:rPr lang="en-US" altLang="zh-TW" baseline="0" smtClean="0"/>
              <a:t>Service:</a:t>
            </a:r>
            <a:r>
              <a:rPr lang="zh-TW" altLang="en-US" baseline="0" smtClean="0"/>
              <a:t> 將同 </a:t>
            </a:r>
            <a:r>
              <a:rPr lang="en-US" altLang="zh-TW" baseline="0" smtClean="0"/>
              <a:t>label</a:t>
            </a:r>
            <a:r>
              <a:rPr lang="zh-TW" altLang="en-US" baseline="0" smtClean="0"/>
              <a:t> 的所有組件對內或對外開放連接埠</a:t>
            </a:r>
            <a:endParaRPr lang="en-US" altLang="zh-TW" baseline="0" smtClean="0"/>
          </a:p>
          <a:p>
            <a:pPr lvl="0">
              <a:spcBef>
                <a:spcPts val="0"/>
              </a:spcBef>
              <a:buNone/>
            </a:pPr>
            <a:r>
              <a:rPr lang="en-US" altLang="zh-TW" baseline="0" smtClean="0"/>
              <a:t>Controllers:</a:t>
            </a:r>
            <a:r>
              <a:rPr lang="zh-TW" altLang="en-US" baseline="0" smtClean="0"/>
              <a:t> 依照指定 </a:t>
            </a:r>
            <a:r>
              <a:rPr lang="en-US" altLang="zh-TW" baseline="0" smtClean="0"/>
              <a:t>pattern</a:t>
            </a:r>
            <a:r>
              <a:rPr lang="zh-TW" altLang="en-US" baseline="0" smtClean="0"/>
              <a:t> 管理 </a:t>
            </a:r>
            <a:r>
              <a:rPr lang="en-US" altLang="zh-TW" baseline="0" smtClean="0"/>
              <a:t>pod</a:t>
            </a:r>
            <a:r>
              <a:rPr lang="zh-TW" altLang="en-US" baseline="0" smtClean="0"/>
              <a:t> 副本數量，</a:t>
            </a:r>
            <a:r>
              <a:rPr lang="en-US" altLang="zh-TW" baseline="0" smtClean="0"/>
              <a:t>pattern</a:t>
            </a:r>
            <a:r>
              <a:rPr lang="zh-TW" altLang="en-US" baseline="0" smtClean="0"/>
              <a:t> 包括 </a:t>
            </a:r>
            <a:r>
              <a:rPr lang="en-US" altLang="zh-TW" baseline="0" smtClean="0"/>
              <a:t>1)</a:t>
            </a:r>
            <a:r>
              <a:rPr lang="zh-TW" altLang="en-US" baseline="0" smtClean="0"/>
              <a:t> </a:t>
            </a:r>
            <a:r>
              <a:rPr lang="en-US" altLang="zh-TW" baseline="0" smtClean="0"/>
              <a:t>Deployment</a:t>
            </a:r>
            <a:r>
              <a:rPr lang="zh-TW" altLang="en-US" baseline="0" smtClean="0"/>
              <a:t> </a:t>
            </a:r>
            <a:r>
              <a:rPr lang="en-US" altLang="zh-TW" baseline="0" smtClean="0"/>
              <a:t>stateless</a:t>
            </a:r>
            <a:r>
              <a:rPr lang="zh-TW" altLang="en-US" baseline="0" smtClean="0"/>
              <a:t> 短壽命的 </a:t>
            </a:r>
            <a:r>
              <a:rPr lang="en-US" altLang="zh-TW" baseline="0" smtClean="0"/>
              <a:t>pods</a:t>
            </a:r>
            <a:r>
              <a:rPr lang="zh-TW" altLang="en-US" baseline="0" smtClean="0"/>
              <a:t>、</a:t>
            </a:r>
            <a:r>
              <a:rPr lang="en-US" altLang="zh-TW" baseline="0" smtClean="0"/>
              <a:t>2)</a:t>
            </a:r>
            <a:r>
              <a:rPr lang="zh-TW" altLang="en-US" baseline="0" smtClean="0"/>
              <a:t> </a:t>
            </a:r>
            <a:r>
              <a:rPr lang="en-US" altLang="zh-TW" baseline="0" err="1" smtClean="0"/>
              <a:t>Stateful</a:t>
            </a:r>
            <a:r>
              <a:rPr lang="zh-TW" altLang="en-US" baseline="0" smtClean="0"/>
              <a:t> </a:t>
            </a:r>
            <a:r>
              <a:rPr lang="en-US" altLang="zh-TW" baseline="0" smtClean="0"/>
              <a:t>Set</a:t>
            </a:r>
            <a:r>
              <a:rPr lang="zh-TW" altLang="en-US" baseline="0" smtClean="0"/>
              <a:t> 與 </a:t>
            </a:r>
            <a:r>
              <a:rPr lang="en-US" altLang="zh-TW" baseline="0" smtClean="0"/>
              <a:t>Deployment</a:t>
            </a:r>
            <a:r>
              <a:rPr lang="zh-TW" altLang="en-US" baseline="0" smtClean="0"/>
              <a:t> 相對、</a:t>
            </a:r>
            <a:r>
              <a:rPr lang="en-US" altLang="zh-TW" baseline="0" smtClean="0"/>
              <a:t>3)</a:t>
            </a:r>
            <a:r>
              <a:rPr lang="zh-TW" altLang="en-US" baseline="0" smtClean="0"/>
              <a:t> </a:t>
            </a:r>
            <a:r>
              <a:rPr lang="en-US" altLang="zh-TW" baseline="0" smtClean="0"/>
              <a:t>Daemon</a:t>
            </a:r>
            <a:r>
              <a:rPr lang="zh-TW" altLang="en-US" baseline="0" smtClean="0"/>
              <a:t> </a:t>
            </a:r>
            <a:r>
              <a:rPr lang="en-US" altLang="zh-TW" baseline="0" smtClean="0"/>
              <a:t>Set</a:t>
            </a:r>
            <a:r>
              <a:rPr lang="zh-TW" altLang="en-US" baseline="0" smtClean="0"/>
              <a:t> 背景運行的 </a:t>
            </a:r>
            <a:r>
              <a:rPr lang="en-US" altLang="zh-TW" baseline="0" smtClean="0"/>
              <a:t>pods</a:t>
            </a:r>
            <a:r>
              <a:rPr lang="zh-TW" altLang="en-US" baseline="0" smtClean="0"/>
              <a:t>、</a:t>
            </a:r>
            <a:r>
              <a:rPr lang="en-US" altLang="zh-TW" baseline="0" smtClean="0"/>
              <a:t>4)</a:t>
            </a:r>
            <a:r>
              <a:rPr lang="zh-TW" altLang="en-US" baseline="0" smtClean="0"/>
              <a:t> </a:t>
            </a:r>
            <a:r>
              <a:rPr lang="en-US" altLang="zh-TW" baseline="0" smtClean="0"/>
              <a:t>Jobs</a:t>
            </a:r>
            <a:r>
              <a:rPr lang="zh-TW" altLang="en-US" baseline="0" smtClean="0"/>
              <a:t> 平行運作、極短壽命的 </a:t>
            </a:r>
            <a:r>
              <a:rPr lang="en-US" altLang="zh-TW" baseline="0" smtClean="0"/>
              <a:t>pods</a:t>
            </a: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9470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8382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9387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81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0327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9311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2167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0964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3651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0" i="0" u="none" strike="noStrike" kern="1200" cap="none" baseline="0" dirty="0" smtClean="0">
                <a:solidFill>
                  <a:schemeClr val="tx1"/>
                </a:solidFill>
                <a:effectLst/>
                <a:latin typeface="Helvetica Neue"/>
                <a:ea typeface="Helvetica Neue"/>
                <a:cs typeface="Helvetica Neue"/>
                <a:sym typeface="Helvetica Neue"/>
              </a:rPr>
              <a:t>K8S</a:t>
            </a:r>
            <a:r>
              <a:rPr lang="zh-TW" altLang="en-US" sz="1800" b="0" i="0" u="none" strike="noStrike" kern="1200" cap="none" baseline="0" dirty="0" smtClean="0">
                <a:solidFill>
                  <a:schemeClr val="tx1"/>
                </a:solidFill>
                <a:effectLst/>
                <a:latin typeface="Helvetica Neue"/>
                <a:ea typeface="Helvetica Neue"/>
                <a:cs typeface="Helvetica Neue"/>
                <a:sym typeface="Helvetica Neue"/>
              </a:rPr>
              <a:t> </a:t>
            </a:r>
            <a:r>
              <a:rPr lang="en-US" sz="1800" b="0" i="0" u="none" strike="noStrike" kern="1200" cap="none" dirty="0" smtClean="0">
                <a:solidFill>
                  <a:schemeClr val="tx1"/>
                </a:solidFill>
                <a:effectLst/>
                <a:latin typeface="Helvetica Neue"/>
                <a:ea typeface="Helvetica Neue"/>
                <a:cs typeface="Helvetica Neue"/>
                <a:sym typeface="Helvetica Neue"/>
              </a:rPr>
              <a:t>基本概念</a:t>
            </a:r>
            <a:r>
              <a:rPr lang="zh-TW" altLang="en-US" sz="1800" b="0" i="0" u="none" strike="noStrike" kern="1200" cap="none" dirty="0" smtClean="0">
                <a:solidFill>
                  <a:schemeClr val="tx1"/>
                </a:solidFill>
                <a:effectLst/>
                <a:latin typeface="Helvetica Neue"/>
                <a:ea typeface="Helvetica Neue"/>
                <a:cs typeface="Helvetica Neue"/>
                <a:sym typeface="Helvetica Neue"/>
              </a:rPr>
              <a:t>（</a:t>
            </a:r>
            <a:r>
              <a:rPr lang="en-US" altLang="zh-TW" sz="1800" b="0" i="0" u="none" strike="noStrike" kern="1200" cap="none" dirty="0" smtClean="0">
                <a:solidFill>
                  <a:schemeClr val="tx1"/>
                </a:solidFill>
                <a:effectLst/>
                <a:latin typeface="Helvetica Neue"/>
                <a:ea typeface="Helvetica Neue"/>
                <a:cs typeface="Helvetica Neue"/>
                <a:sym typeface="Helvetica Neue"/>
              </a:rPr>
              <a:t>Docker,</a:t>
            </a:r>
            <a:r>
              <a:rPr lang="zh-TW" altLang="en-US" sz="1800" b="0" i="0" u="none" strike="noStrike" kern="1200" cap="none" dirty="0" smtClean="0">
                <a:solidFill>
                  <a:schemeClr val="tx1"/>
                </a:solidFill>
                <a:effectLst/>
                <a:latin typeface="Helvetica Neue"/>
                <a:ea typeface="Helvetica Neue"/>
                <a:cs typeface="Helvetica Neue"/>
                <a:sym typeface="Helvetica Neue"/>
              </a:rPr>
              <a:t> </a:t>
            </a:r>
            <a:r>
              <a:rPr lang="en-US" altLang="zh-TW" sz="1800" b="0" i="0" u="none" strike="noStrike" kern="1200" cap="none" dirty="0" smtClean="0">
                <a:solidFill>
                  <a:schemeClr val="tx1"/>
                </a:solidFill>
                <a:effectLst/>
                <a:latin typeface="Helvetica Neue"/>
                <a:ea typeface="Helvetica Neue"/>
                <a:cs typeface="Helvetica Neue"/>
                <a:sym typeface="Helvetica Neue"/>
              </a:rPr>
              <a:t>Container,</a:t>
            </a:r>
            <a:r>
              <a:rPr lang="zh-TW" altLang="en-US" sz="1800" b="0" i="0" u="none" strike="noStrike" kern="1200" cap="none" baseline="0" dirty="0" smtClean="0">
                <a:solidFill>
                  <a:schemeClr val="tx1"/>
                </a:solidFill>
                <a:effectLst/>
                <a:latin typeface="Helvetica Neue"/>
                <a:ea typeface="Helvetica Neue"/>
                <a:cs typeface="Helvetica Neue"/>
                <a:sym typeface="Helvetica Neue"/>
              </a:rPr>
              <a:t> </a:t>
            </a:r>
            <a:r>
              <a:rPr lang="en-US" sz="1800" b="0" i="0" u="none" strike="noStrike" kern="1200" cap="none" dirty="0" smtClean="0">
                <a:solidFill>
                  <a:schemeClr val="tx1"/>
                </a:solidFill>
                <a:effectLst/>
                <a:latin typeface="Helvetica Neue"/>
                <a:ea typeface="Helvetica Neue"/>
                <a:cs typeface="Helvetica Neue"/>
                <a:sym typeface="Helvetica Neue"/>
              </a:rPr>
              <a:t>Pod, Service 與 </a:t>
            </a:r>
            <a:r>
              <a:rPr lang="en-US" altLang="zh-TW" sz="1800" b="0" i="0" u="none" strike="noStrike" kern="1200" cap="none" dirty="0" smtClean="0">
                <a:solidFill>
                  <a:schemeClr val="tx1"/>
                </a:solidFill>
                <a:effectLst/>
                <a:latin typeface="Helvetica Neue"/>
                <a:ea typeface="Helvetica Neue"/>
                <a:cs typeface="Helvetica Neue"/>
                <a:sym typeface="Helvetica Neue"/>
              </a:rPr>
              <a:t>Controllers</a:t>
            </a:r>
            <a:r>
              <a:rPr lang="zh-TW" altLang="en-US" sz="1800" b="0" i="0" u="none" strike="noStrike" kern="1200" cap="none" dirty="0" smtClean="0">
                <a:solidFill>
                  <a:schemeClr val="tx1"/>
                </a:solidFill>
                <a:effectLst/>
                <a:latin typeface="Helvetica Neue"/>
                <a:ea typeface="Helvetica Neue"/>
                <a:cs typeface="Helvetica Neue"/>
                <a:sym typeface="Helvetica Neue"/>
              </a:rPr>
              <a:t>）</a:t>
            </a:r>
            <a:endParaRPr lang="en-US" sz="1800" b="0" i="0" u="none" strike="noStrike" kern="1200" cap="none" dirty="0" smtClean="0">
              <a:solidFill>
                <a:schemeClr val="tx1"/>
              </a:solidFill>
              <a:effectLst/>
              <a:latin typeface="Helvetica Neue"/>
              <a:ea typeface="Helvetica Neue"/>
              <a:cs typeface="Helvetica Neue"/>
              <a:sym typeface="Helvetica Neue"/>
            </a:endParaRPr>
          </a:p>
          <a:p>
            <a:pPr rtl="0"/>
            <a:r>
              <a:rPr lang="en-US" altLang="zh-TW" sz="1800" b="0" i="0" u="none" strike="noStrike" kern="1200" cap="none" baseline="0" dirty="0" smtClean="0">
                <a:solidFill>
                  <a:schemeClr val="tx1"/>
                </a:solidFill>
                <a:effectLst/>
                <a:latin typeface="Helvetica Neue"/>
                <a:ea typeface="Helvetica Neue"/>
                <a:cs typeface="Helvetica Neue"/>
                <a:sym typeface="Helvetica Neue"/>
              </a:rPr>
              <a:t>K8S</a:t>
            </a:r>
            <a:r>
              <a:rPr lang="zh-TW" altLang="en-US" sz="1800" b="0" i="0" u="none" strike="noStrike" kern="1200" cap="none" baseline="0" dirty="0" smtClean="0">
                <a:solidFill>
                  <a:schemeClr val="tx1"/>
                </a:solidFill>
                <a:effectLst/>
                <a:latin typeface="Helvetica Neue"/>
                <a:ea typeface="Helvetica Neue"/>
                <a:cs typeface="Helvetica Neue"/>
                <a:sym typeface="Helvetica Neue"/>
              </a:rPr>
              <a:t> </a:t>
            </a:r>
            <a:r>
              <a:rPr lang="zh-TW" altLang="en-US" sz="1800" b="0" i="0" u="none" strike="noStrike" kern="1200" cap="none" dirty="0" smtClean="0">
                <a:solidFill>
                  <a:schemeClr val="tx1"/>
                </a:solidFill>
                <a:effectLst/>
                <a:latin typeface="Helvetica Neue"/>
                <a:ea typeface="Helvetica Neue"/>
                <a:cs typeface="Helvetica Neue"/>
                <a:sym typeface="Helvetica Neue"/>
              </a:rPr>
              <a:t>實作（一）</a:t>
            </a:r>
            <a:r>
              <a:rPr lang="en-US" altLang="zh-TW" sz="1800" b="0" i="0" u="none" strike="noStrike" kern="1200" cap="none" dirty="0" smtClean="0">
                <a:solidFill>
                  <a:schemeClr val="tx1"/>
                </a:solidFill>
                <a:effectLst/>
                <a:latin typeface="Helvetica Neue"/>
                <a:ea typeface="Helvetica Neue"/>
                <a:cs typeface="Helvetica Neue"/>
                <a:sym typeface="Helvetica Neue"/>
              </a:rPr>
              <a:t>Minikube</a:t>
            </a:r>
            <a:r>
              <a:rPr lang="zh-TW" altLang="en-US" sz="1800" b="0" i="0" u="none" strike="noStrike" kern="1200" cap="none" dirty="0" smtClean="0">
                <a:solidFill>
                  <a:schemeClr val="tx1"/>
                </a:solidFill>
                <a:effectLst/>
                <a:latin typeface="Helvetica Neue"/>
                <a:ea typeface="Helvetica Neue"/>
                <a:cs typeface="Helvetica Neue"/>
                <a:sym typeface="Helvetica Neue"/>
              </a:rPr>
              <a:t> </a:t>
            </a:r>
            <a:r>
              <a:rPr lang="mr-IN" altLang="zh-TW" sz="1800" b="0" i="0" u="none" strike="noStrike" kern="1200" cap="none" dirty="0" smtClean="0">
                <a:solidFill>
                  <a:schemeClr val="tx1"/>
                </a:solidFill>
                <a:effectLst/>
                <a:latin typeface="Helvetica Neue"/>
                <a:ea typeface="Helvetica Neue"/>
                <a:cs typeface="Helvetica Neue"/>
                <a:sym typeface="Helvetica Neue"/>
              </a:rPr>
              <a:t>–</a:t>
            </a:r>
            <a:r>
              <a:rPr lang="zh-TW" altLang="en-US" sz="1800" b="0" i="0" u="none" strike="noStrike" kern="1200" cap="none" dirty="0" smtClean="0">
                <a:solidFill>
                  <a:schemeClr val="tx1"/>
                </a:solidFill>
                <a:effectLst/>
                <a:latin typeface="Helvetica Neue"/>
                <a:ea typeface="Helvetica Neue"/>
                <a:cs typeface="Helvetica Neue"/>
                <a:sym typeface="Helvetica Neue"/>
              </a:rPr>
              <a:t> 基本指令操作</a:t>
            </a:r>
            <a:endParaRPr lang="en-US" altLang="zh-TW" sz="1800" b="0" i="0" u="none" strike="noStrike" kern="1200" cap="none" dirty="0" smtClean="0">
              <a:solidFill>
                <a:schemeClr val="tx1"/>
              </a:solidFill>
              <a:effectLst/>
              <a:latin typeface="Helvetica Neue"/>
              <a:ea typeface="Helvetica Neue"/>
              <a:cs typeface="Helvetica Neue"/>
              <a:sym typeface="Helvetica Neue"/>
            </a:endParaRPr>
          </a:p>
          <a:p>
            <a:pPr rtl="0"/>
            <a:r>
              <a:rPr lang="en-US" altLang="zh-TW" sz="1800" b="0" i="0" u="none" strike="noStrike" kern="1200" cap="none" baseline="0" dirty="0" smtClean="0">
                <a:solidFill>
                  <a:schemeClr val="tx1"/>
                </a:solidFill>
                <a:effectLst/>
                <a:latin typeface="Helvetica Neue"/>
                <a:ea typeface="Helvetica Neue"/>
                <a:cs typeface="Helvetica Neue"/>
                <a:sym typeface="Helvetica Neue"/>
              </a:rPr>
              <a:t>--</a:t>
            </a:r>
            <a:r>
              <a:rPr lang="zh-TW" altLang="en-US" sz="1800" b="0" i="0" u="none" strike="noStrike" kern="1200" cap="none" baseline="0" dirty="0" smtClean="0">
                <a:solidFill>
                  <a:schemeClr val="tx1"/>
                </a:solidFill>
                <a:effectLst/>
                <a:latin typeface="Helvetica Neue"/>
                <a:ea typeface="Helvetica Neue"/>
                <a:cs typeface="Helvetica Neue"/>
                <a:sym typeface="Helvetica Neue"/>
              </a:rPr>
              <a:t> </a:t>
            </a:r>
            <a:r>
              <a:rPr lang="en-US" altLang="zh-TW" sz="1800" b="0" i="0" u="none" strike="noStrike" kern="1200" cap="none" baseline="0" dirty="0" smtClean="0">
                <a:solidFill>
                  <a:schemeClr val="tx1"/>
                </a:solidFill>
                <a:effectLst/>
                <a:latin typeface="Helvetica Neue"/>
                <a:ea typeface="Helvetica Neue"/>
                <a:cs typeface="Helvetica Neue"/>
                <a:sym typeface="Helvetica Neue"/>
              </a:rPr>
              <a:t>Lunch</a:t>
            </a:r>
            <a:r>
              <a:rPr lang="zh-TW" altLang="en-US" sz="1800" b="0" i="0" u="none" strike="noStrike" kern="1200" cap="none" baseline="0" dirty="0" smtClean="0">
                <a:solidFill>
                  <a:schemeClr val="tx1"/>
                </a:solidFill>
                <a:effectLst/>
                <a:latin typeface="Helvetica Neue"/>
                <a:ea typeface="Helvetica Neue"/>
                <a:cs typeface="Helvetica Neue"/>
                <a:sym typeface="Helvetica Neue"/>
              </a:rPr>
              <a:t> </a:t>
            </a:r>
            <a:r>
              <a:rPr lang="en-US" altLang="zh-TW" sz="1800" b="0" i="0" u="none" strike="noStrike" kern="1200" cap="none" baseline="0" dirty="0" smtClean="0">
                <a:solidFill>
                  <a:schemeClr val="tx1"/>
                </a:solidFill>
                <a:effectLst/>
                <a:latin typeface="Helvetica Neue"/>
                <a:ea typeface="Helvetica Neue"/>
                <a:cs typeface="Helvetica Neue"/>
                <a:sym typeface="Helvetica Neue"/>
              </a:rPr>
              <a:t>Break</a:t>
            </a:r>
            <a:r>
              <a:rPr lang="zh-TW" altLang="en-US" sz="1800" b="0" i="0" u="none" strike="noStrike" kern="1200" cap="none" baseline="0" dirty="0" smtClean="0">
                <a:solidFill>
                  <a:schemeClr val="tx1"/>
                </a:solidFill>
                <a:effectLst/>
                <a:latin typeface="Helvetica Neue"/>
                <a:ea typeface="Helvetica Neue"/>
                <a:cs typeface="Helvetica Neue"/>
                <a:sym typeface="Helvetica Neue"/>
              </a:rPr>
              <a:t> </a:t>
            </a:r>
            <a:r>
              <a:rPr lang="mr-IN" altLang="zh-TW" sz="1800" b="0" i="0" u="none" strike="noStrike" kern="1200" cap="none" baseline="0" dirty="0" smtClean="0">
                <a:solidFill>
                  <a:schemeClr val="tx1"/>
                </a:solidFill>
                <a:effectLst/>
                <a:latin typeface="Helvetica Neue"/>
                <a:ea typeface="Helvetica Neue"/>
                <a:cs typeface="Helvetica Neue"/>
                <a:sym typeface="Helvetica Neue"/>
              </a:rPr>
              <a:t>–</a:t>
            </a:r>
            <a:endParaRPr lang="en-US" altLang="zh-TW" sz="1800" b="0" i="0" u="none" strike="noStrike" kern="1200" cap="none" baseline="0" dirty="0" smtClean="0">
              <a:solidFill>
                <a:schemeClr val="tx1"/>
              </a:solidFill>
              <a:effectLst/>
              <a:latin typeface="Helvetica Neue"/>
              <a:ea typeface="Helvetica Neue"/>
              <a:cs typeface="Helvetica Neue"/>
              <a:sym typeface="Helvetica Neue"/>
            </a:endParaRPr>
          </a:p>
          <a:p>
            <a:pPr rtl="0"/>
            <a:r>
              <a:rPr lang="en-US" altLang="zh-TW" sz="1800" b="0" i="0" u="none" strike="noStrike" kern="1200" cap="none" baseline="0" dirty="0" smtClean="0">
                <a:solidFill>
                  <a:schemeClr val="tx1"/>
                </a:solidFill>
                <a:effectLst/>
                <a:latin typeface="Helvetica Neue"/>
                <a:ea typeface="Helvetica Neue"/>
                <a:cs typeface="Helvetica Neue"/>
                <a:sym typeface="Helvetica Neue"/>
              </a:rPr>
              <a:t>K8S</a:t>
            </a:r>
            <a:r>
              <a:rPr lang="zh-TW" altLang="en-US" sz="1800" b="0" i="0" u="none" strike="noStrike" kern="1200" cap="none" baseline="0" dirty="0" smtClean="0">
                <a:solidFill>
                  <a:schemeClr val="tx1"/>
                </a:solidFill>
                <a:effectLst/>
                <a:latin typeface="Helvetica Neue"/>
                <a:ea typeface="Helvetica Neue"/>
                <a:cs typeface="Helvetica Neue"/>
                <a:sym typeface="Helvetica Neue"/>
              </a:rPr>
              <a:t> </a:t>
            </a:r>
            <a:r>
              <a:rPr lang="en-US" altLang="zh-TW" sz="1800" b="0" i="0" u="none" strike="noStrike" kern="1200" cap="none" baseline="0" dirty="0" err="1" smtClean="0">
                <a:solidFill>
                  <a:schemeClr val="tx1"/>
                </a:solidFill>
                <a:effectLst/>
                <a:latin typeface="Helvetica Neue"/>
                <a:ea typeface="Helvetica Neue"/>
                <a:cs typeface="Helvetica Neue"/>
                <a:sym typeface="Helvetica Neue"/>
              </a:rPr>
              <a:t>kube-ansible</a:t>
            </a:r>
            <a:r>
              <a:rPr lang="zh-TW" altLang="en-US" sz="1800" b="0" i="0" u="none" strike="noStrike" kern="1200" cap="none" baseline="0" dirty="0" smtClean="0">
                <a:solidFill>
                  <a:schemeClr val="tx1"/>
                </a:solidFill>
                <a:effectLst/>
                <a:latin typeface="Helvetica Neue"/>
                <a:ea typeface="Helvetica Neue"/>
                <a:cs typeface="Helvetica Neue"/>
                <a:sym typeface="Helvetica Neue"/>
              </a:rPr>
              <a:t> 虛擬環境快速部署</a:t>
            </a:r>
            <a:endParaRPr lang="en-US" altLang="zh-TW" sz="1800" b="0" i="0" u="none" strike="noStrike" kern="1200" cap="none" baseline="0" dirty="0" smtClean="0">
              <a:solidFill>
                <a:schemeClr val="tx1"/>
              </a:solidFill>
              <a:effectLst/>
              <a:latin typeface="Helvetica Neue"/>
              <a:ea typeface="Helvetica Neue"/>
              <a:cs typeface="Helvetica Neue"/>
              <a:sym typeface="Helvetica Neue"/>
            </a:endParaRPr>
          </a:p>
          <a:p>
            <a:pPr rtl="0"/>
            <a:r>
              <a:rPr lang="en-US" altLang="zh-TW" sz="1800" b="0" i="0" u="none" strike="noStrike" kern="1200" cap="none" baseline="0" dirty="0" smtClean="0">
                <a:solidFill>
                  <a:schemeClr val="tx1"/>
                </a:solidFill>
                <a:effectLst/>
                <a:latin typeface="Helvetica Neue"/>
                <a:ea typeface="Helvetica Neue"/>
                <a:cs typeface="Helvetica Neue"/>
                <a:sym typeface="Helvetica Neue"/>
              </a:rPr>
              <a:t>K8S</a:t>
            </a:r>
            <a:r>
              <a:rPr lang="zh-TW" altLang="en-US" sz="1800" b="0" i="0" u="none" strike="noStrike" kern="1200" cap="none" baseline="0" dirty="0" smtClean="0">
                <a:solidFill>
                  <a:schemeClr val="tx1"/>
                </a:solidFill>
                <a:effectLst/>
                <a:latin typeface="Helvetica Neue"/>
                <a:ea typeface="Helvetica Neue"/>
                <a:cs typeface="Helvetica Neue"/>
                <a:sym typeface="Helvetica Neue"/>
              </a:rPr>
              <a:t> 實作（二）多點叢集建立應用程式</a:t>
            </a:r>
            <a:endParaRPr lang="en-US" altLang="zh-TW" sz="1800" b="0" i="0" u="none" strike="noStrike" kern="1200" cap="none" baseline="0" dirty="0" smtClean="0">
              <a:solidFill>
                <a:schemeClr val="tx1"/>
              </a:solidFill>
              <a:effectLst/>
              <a:latin typeface="Helvetica Neue"/>
              <a:ea typeface="Helvetica Neue"/>
              <a:cs typeface="Helvetica Neue"/>
              <a:sym typeface="Helvetica Neue"/>
            </a:endParaRPr>
          </a:p>
          <a:p>
            <a:pPr rtl="0"/>
            <a:r>
              <a:rPr lang="en-US" altLang="zh-TW" sz="1800" b="0" i="0" u="none" strike="noStrike" kern="1200" cap="none" dirty="0" smtClean="0">
                <a:solidFill>
                  <a:schemeClr val="tx1"/>
                </a:solidFill>
                <a:effectLst/>
                <a:latin typeface="Helvetica Neue"/>
                <a:ea typeface="Helvetica Neue"/>
                <a:cs typeface="Helvetica Neue"/>
                <a:sym typeface="Helvetica Neue"/>
              </a:rPr>
              <a:t>K8S</a:t>
            </a:r>
            <a:r>
              <a:rPr lang="zh-TW" altLang="en-US" sz="1800" b="0" i="0" u="none" strike="noStrike" kern="1200" cap="none" baseline="0" dirty="0" smtClean="0">
                <a:solidFill>
                  <a:schemeClr val="tx1"/>
                </a:solidFill>
                <a:effectLst/>
                <a:latin typeface="Helvetica Neue"/>
                <a:ea typeface="Helvetica Neue"/>
                <a:cs typeface="Helvetica Neue"/>
                <a:sym typeface="Helvetica Neue"/>
              </a:rPr>
              <a:t> 網路機制簡介</a:t>
            </a:r>
            <a:endParaRPr lang="en-US" sz="1800" b="0" i="0" u="none" strike="noStrike" kern="1200" cap="none" dirty="0" smtClean="0">
              <a:solidFill>
                <a:schemeClr val="tx1"/>
              </a:solidFill>
              <a:effectLst/>
              <a:latin typeface="Helvetica Neue"/>
              <a:ea typeface="Helvetica Neue"/>
              <a:cs typeface="Helvetica Neue"/>
              <a:sym typeface="Helvetica Neue"/>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8340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414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519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1783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t>-p</a:t>
            </a:r>
            <a:r>
              <a:rPr lang="en-US" baseline="0" smtClean="0"/>
              <a:t> =</a:t>
            </a:r>
            <a:r>
              <a:rPr lang="en-US" smtClean="0"/>
              <a:t> --profile</a:t>
            </a:r>
          </a:p>
          <a:p>
            <a:pPr lvl="0">
              <a:spcBef>
                <a:spcPts val="0"/>
              </a:spcBef>
              <a:buNone/>
            </a:pPr>
            <a:endParaRPr lang="en-US"/>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3155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mtClean="0"/>
          </a:p>
          <a:p>
            <a:pPr lvl="0">
              <a:spcBef>
                <a:spcPts val="0"/>
              </a:spcBef>
              <a:buNone/>
            </a:pPr>
            <a:endParaRPr lang="en-US"/>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6119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mtClean="0"/>
          </a:p>
          <a:p>
            <a:pPr lvl="0">
              <a:spcBef>
                <a:spcPts val="0"/>
              </a:spcBef>
              <a:buNone/>
            </a:pPr>
            <a:endParaRPr lang="en-US"/>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1906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mtClean="0"/>
          </a:p>
          <a:p>
            <a:pPr lvl="0">
              <a:spcBef>
                <a:spcPts val="0"/>
              </a:spcBef>
              <a:buNone/>
            </a:pPr>
            <a:endParaRPr lang="en-US"/>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776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5612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1038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21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4181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08155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70360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0728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lang="en-US" dirty="0"/>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5080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lang="en-US" dirty="0"/>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4872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lang="en-US" dirty="0"/>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7524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lang="en-US" dirty="0"/>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7641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lang="en-US" dirty="0"/>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499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lang="en-US" dirty="0"/>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4081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4774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lang="en-US" dirty="0"/>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55886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lang="en-US" dirty="0"/>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54604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lang="en-US" dirty="0"/>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94302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lang="en-US" dirty="0"/>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0844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lang="en-US" dirty="0"/>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46378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lang="en-US" dirty="0"/>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40234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21133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34018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56700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3282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defTabSz="356362">
              <a:spcBef>
                <a:spcPts val="1200"/>
              </a:spcBef>
              <a:defRPr sz="1830">
                <a:latin typeface="Helvetica Neue Light"/>
                <a:ea typeface="Helvetica Neue Light"/>
                <a:cs typeface="Helvetica Neue Light"/>
                <a:sym typeface="Helvetica Neue Light"/>
              </a:defRPr>
            </a:pPr>
            <a:r>
              <a:rPr lang="en-US" altLang="zh-TW" smtClean="0"/>
              <a:t>Kubernetes </a:t>
            </a:r>
            <a:r>
              <a:rPr lang="zh-TW" altLang="en-US" smtClean="0"/>
              <a:t>目標是管理跨區域多個主機的容器節點</a:t>
            </a:r>
            <a:r>
              <a:rPr lang="en-US" altLang="zh-TW" smtClean="0"/>
              <a:t>(Docker)</a:t>
            </a:r>
            <a:r>
              <a:rPr lang="zh-TW" altLang="en-US" smtClean="0"/>
              <a:t>，提供基本的部署，維護以及運用在各項應用，擁有以下好處 </a:t>
            </a:r>
            <a:r>
              <a:rPr lang="en-US" altLang="zh-TW" smtClean="0"/>
              <a:t>:</a:t>
            </a:r>
          </a:p>
          <a:p>
            <a:pPr marL="183481" indent="-183481" defTabSz="356362">
              <a:spcBef>
                <a:spcPts val="1200"/>
              </a:spcBef>
              <a:buSzPct val="100000"/>
              <a:buChar char="•"/>
              <a:defRPr sz="1830">
                <a:latin typeface="Helvetica Neue Light"/>
                <a:ea typeface="Helvetica Neue Light"/>
                <a:cs typeface="Helvetica Neue Light"/>
                <a:sym typeface="Helvetica Neue Light"/>
              </a:defRPr>
            </a:pPr>
            <a:r>
              <a:rPr lang="zh-TW" altLang="en-US" smtClean="0"/>
              <a:t>操作簡單，而無需用戶進行複雜的設置工作。</a:t>
            </a:r>
          </a:p>
          <a:p>
            <a:pPr marL="183481" marR="0" indent="-183481" algn="l" defTabSz="356362" rtl="0" eaLnBrk="1" fontAlgn="auto" latinLnBrk="0" hangingPunct="1">
              <a:lnSpc>
                <a:spcPct val="100000"/>
              </a:lnSpc>
              <a:spcBef>
                <a:spcPts val="1200"/>
              </a:spcBef>
              <a:spcAft>
                <a:spcPts val="0"/>
              </a:spcAft>
              <a:buClrTx/>
              <a:buSzPct val="100000"/>
              <a:buFontTx/>
              <a:buChar char="•"/>
              <a:tabLst/>
              <a:defRPr sz="1830">
                <a:latin typeface="Helvetica Neue Light"/>
                <a:ea typeface="Helvetica Neue Light"/>
                <a:cs typeface="Helvetica Neue Light"/>
                <a:sym typeface="Helvetica Neue Light"/>
              </a:defRPr>
            </a:pPr>
            <a:r>
              <a:rPr lang="zh-TW" altLang="en-US" smtClean="0"/>
              <a:t>自動化的負載平衡、容錯機制。</a:t>
            </a:r>
          </a:p>
          <a:p>
            <a:pPr marL="183481" indent="-183481" defTabSz="356362">
              <a:spcBef>
                <a:spcPts val="1200"/>
              </a:spcBef>
              <a:buSzPct val="100000"/>
              <a:buChar char="•"/>
              <a:defRPr sz="1830">
                <a:latin typeface="Helvetica Neue Light"/>
                <a:ea typeface="Helvetica Neue Light"/>
                <a:cs typeface="Helvetica Neue Light"/>
                <a:sym typeface="Helvetica Neue Light"/>
              </a:defRPr>
            </a:pPr>
            <a:r>
              <a:rPr lang="zh-TW" altLang="en-US" smtClean="0"/>
              <a:t>易遷移、擴展與升級服務。</a:t>
            </a:r>
          </a:p>
          <a:p>
            <a:pPr marL="183481" indent="-183481" defTabSz="356362">
              <a:spcBef>
                <a:spcPts val="1200"/>
              </a:spcBef>
              <a:buSzPct val="100000"/>
              <a:buChar char="•"/>
              <a:defRPr sz="1830">
                <a:latin typeface="Helvetica Neue Light"/>
                <a:ea typeface="Helvetica Neue Light"/>
                <a:cs typeface="Helvetica Neue Light"/>
                <a:sym typeface="Helvetica Neue Light"/>
              </a:defRPr>
            </a:pPr>
            <a:r>
              <a:rPr lang="zh-TW" altLang="en-US" smtClean="0"/>
              <a:t>系統會自動選取合適的工作節點來執行容器叢集排程處理工作支持公有雲，私有雲，混合雲，以及多種雲平台。</a:t>
            </a:r>
          </a:p>
          <a:p>
            <a:pPr marL="183481" indent="-183481" defTabSz="356362">
              <a:spcBef>
                <a:spcPts val="1200"/>
              </a:spcBef>
              <a:buSzPct val="100000"/>
              <a:buChar char="•"/>
              <a:defRPr sz="1830">
                <a:latin typeface="Helvetica Neue Light"/>
                <a:ea typeface="Helvetica Neue Light"/>
                <a:cs typeface="Helvetica Neue Light"/>
                <a:sym typeface="Helvetica Neue Light"/>
              </a:defRPr>
            </a:pPr>
            <a:r>
              <a:rPr lang="zh-TW" altLang="en-US" smtClean="0"/>
              <a:t>支援 </a:t>
            </a:r>
            <a:r>
              <a:rPr lang="en-US" altLang="zh-TW" smtClean="0"/>
              <a:t>Federation </a:t>
            </a:r>
            <a:r>
              <a:rPr lang="zh-TW" altLang="en-US" smtClean="0"/>
              <a:t>與跨作業系統平台</a:t>
            </a: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17930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68286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sz="1400">
              <a:solidFill>
                <a:schemeClr val="dk1"/>
              </a:solidFill>
            </a:endParaRPr>
          </a:p>
          <a:p>
            <a:pPr lvl="0" rtl="0">
              <a:spcBef>
                <a:spcPts val="0"/>
              </a:spcBef>
              <a:buNone/>
            </a:pPr>
            <a:endParaRPr sz="1400">
              <a:solidFill>
                <a:schemeClr val="dk1"/>
              </a:solidFill>
            </a:endParaRPr>
          </a:p>
          <a:p>
            <a:pPr lvl="0" rtl="0">
              <a:spcBef>
                <a:spcPts val="0"/>
              </a:spcBef>
              <a:buNone/>
            </a:pPr>
            <a:endParaRPr sz="1400">
              <a:solidFill>
                <a:schemeClr val="dk1"/>
              </a:solidFill>
            </a:endParaRPr>
          </a:p>
        </p:txBody>
      </p:sp>
      <p:sp>
        <p:nvSpPr>
          <p:cNvPr id="584" name="Shape 5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41215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9126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6042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6057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defTabSz="379729">
              <a:spcBef>
                <a:spcPts val="1300"/>
              </a:spcBef>
              <a:defRPr sz="1819">
                <a:latin typeface="Helvetica Neue Light"/>
                <a:ea typeface="Helvetica Neue Light"/>
                <a:cs typeface="Helvetica Neue Light"/>
                <a:sym typeface="Helvetica Neue Light"/>
              </a:defRPr>
            </a:pPr>
            <a:r>
              <a:rPr lang="en-US" smtClean="0"/>
              <a:t>Kubernetes Master 包含了四個基本組件:</a:t>
            </a:r>
          </a:p>
          <a:p>
            <a:pPr marL="195513" indent="-195513" defTabSz="379729">
              <a:spcBef>
                <a:spcPts val="1300"/>
              </a:spcBef>
              <a:buSzPct val="100000"/>
              <a:buChar char="•"/>
              <a:defRPr sz="1560">
                <a:latin typeface="Helvetica Neue Light"/>
                <a:ea typeface="Helvetica Neue Light"/>
                <a:cs typeface="Helvetica Neue Light"/>
                <a:sym typeface="Helvetica Neue Light"/>
              </a:defRPr>
            </a:pPr>
            <a:r>
              <a:rPr lang="en-US" sz="1800" b="1" i="0" u="none" strike="noStrike" kern="1200" cap="none" err="1" smtClean="0">
                <a:solidFill>
                  <a:schemeClr val="tx1"/>
                </a:solidFill>
                <a:latin typeface="Helvetica Neue"/>
                <a:ea typeface="Helvetica Neue"/>
                <a:cs typeface="Helvetica Neue"/>
                <a:sym typeface="Helvetica Neue"/>
              </a:rPr>
              <a:t>Etcd</a:t>
            </a:r>
            <a:r>
              <a:rPr lang="en-US" smtClean="0"/>
              <a:t>: 是 CoreOS 團隊發起的一個管理設定資訊和服務發現(service discovery)的專案。</a:t>
            </a:r>
          </a:p>
          <a:p>
            <a:pPr marL="195513" indent="-195513" defTabSz="379729">
              <a:spcBef>
                <a:spcPts val="1300"/>
              </a:spcBef>
              <a:buSzPct val="100000"/>
              <a:buChar char="•"/>
              <a:defRPr sz="1560">
                <a:latin typeface="Helvetica Neue Light"/>
                <a:ea typeface="Helvetica Neue Light"/>
                <a:cs typeface="Helvetica Neue Light"/>
                <a:sym typeface="Helvetica Neue Light"/>
              </a:defRPr>
            </a:pPr>
            <a:r>
              <a:rPr lang="en-US" sz="1800" b="1" i="0" u="none" strike="noStrike" kern="1200" cap="none" smtClean="0">
                <a:solidFill>
                  <a:schemeClr val="tx1"/>
                </a:solidFill>
                <a:latin typeface="Helvetica Neue"/>
                <a:ea typeface="Helvetica Neue"/>
                <a:cs typeface="Helvetica Neue"/>
                <a:sym typeface="Helvetica Neue"/>
              </a:rPr>
              <a:t>API </a:t>
            </a:r>
            <a:r>
              <a:rPr lang="en-US" sz="1800" b="1" i="0" u="none" strike="noStrike" kern="1200" cap="none" err="1" smtClean="0">
                <a:solidFill>
                  <a:schemeClr val="tx1"/>
                </a:solidFill>
                <a:latin typeface="Helvetica Neue"/>
                <a:ea typeface="Helvetica Neue"/>
                <a:cs typeface="Helvetica Neue"/>
                <a:sym typeface="Helvetica Neue"/>
              </a:rPr>
              <a:t>Server</a:t>
            </a:r>
            <a:r>
              <a:rPr lang="en-US" err="1" smtClean="0"/>
              <a:t>:以</a:t>
            </a:r>
            <a:r>
              <a:rPr lang="en-US" smtClean="0"/>
              <a:t> REST APIs </a:t>
            </a:r>
            <a:r>
              <a:rPr lang="en-US" err="1" smtClean="0"/>
              <a:t>介面方式提供所有業務邏輯CURD操作</a:t>
            </a:r>
            <a:r>
              <a:rPr lang="en-US" smtClean="0"/>
              <a:t>。</a:t>
            </a:r>
          </a:p>
          <a:p>
            <a:pPr marL="195513" indent="-195513" defTabSz="379729">
              <a:spcBef>
                <a:spcPts val="1300"/>
              </a:spcBef>
              <a:buSzPct val="100000"/>
              <a:buChar char="•"/>
              <a:defRPr sz="1560">
                <a:latin typeface="Helvetica Neue Light"/>
                <a:ea typeface="Helvetica Neue Light"/>
                <a:cs typeface="Helvetica Neue Light"/>
                <a:sym typeface="Helvetica Neue Light"/>
              </a:defRPr>
            </a:pPr>
            <a:r>
              <a:rPr lang="en-US" sz="1800" b="1" i="0" u="none" strike="noStrike" kern="1200" cap="none" smtClean="0">
                <a:solidFill>
                  <a:schemeClr val="tx1"/>
                </a:solidFill>
                <a:latin typeface="Helvetica Neue"/>
                <a:ea typeface="Helvetica Neue"/>
                <a:cs typeface="Helvetica Neue"/>
                <a:sym typeface="Helvetica Neue"/>
              </a:rPr>
              <a:t>Controller Manager </a:t>
            </a:r>
            <a:r>
              <a:rPr lang="en-US" sz="1800" b="1" i="0" u="none" strike="noStrike" kern="1200" cap="none" err="1" smtClean="0">
                <a:solidFill>
                  <a:schemeClr val="tx1"/>
                </a:solidFill>
                <a:latin typeface="Helvetica Neue"/>
                <a:ea typeface="Helvetica Neue"/>
                <a:cs typeface="Helvetica Neue"/>
                <a:sym typeface="Helvetica Neue"/>
              </a:rPr>
              <a:t>Server</a:t>
            </a:r>
            <a:r>
              <a:rPr lang="en-US" err="1" smtClean="0"/>
              <a:t>:所有其他叢集級功能都是透過控制管理器</a:t>
            </a:r>
            <a:r>
              <a:rPr lang="en-US" smtClean="0"/>
              <a:t>(Controller Manager)來操作。</a:t>
            </a:r>
          </a:p>
          <a:p>
            <a:pPr marL="195513" indent="-195513" defTabSz="379729">
              <a:spcBef>
                <a:spcPts val="1300"/>
              </a:spcBef>
              <a:buSzPct val="100000"/>
              <a:buChar char="•"/>
              <a:defRPr sz="1560">
                <a:latin typeface="Helvetica Neue Light"/>
                <a:ea typeface="Helvetica Neue Light"/>
                <a:cs typeface="Helvetica Neue Light"/>
                <a:sym typeface="Helvetica Neue Light"/>
              </a:defRPr>
            </a:pPr>
            <a:r>
              <a:rPr lang="en-US" sz="1800" b="1" i="0" u="none" strike="noStrike" kern="1200" cap="none" err="1" smtClean="0">
                <a:solidFill>
                  <a:schemeClr val="tx1"/>
                </a:solidFill>
                <a:latin typeface="Helvetica Neue"/>
                <a:ea typeface="Helvetica Neue"/>
                <a:cs typeface="Helvetica Neue"/>
                <a:sym typeface="Helvetica Neue"/>
              </a:rPr>
              <a:t>Scheduler</a:t>
            </a:r>
            <a:r>
              <a:rPr lang="en-US" err="1" smtClean="0"/>
              <a:t>:負責整個分散式系統的資源排程</a:t>
            </a:r>
            <a:r>
              <a:rPr lang="en-US" smtClean="0"/>
              <a:t>。</a:t>
            </a:r>
          </a:p>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9795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defTabSz="414781">
              <a:spcBef>
                <a:spcPts val="1400"/>
              </a:spcBef>
              <a:defRPr sz="1987">
                <a:latin typeface="Helvetica Neue Light"/>
                <a:ea typeface="Helvetica Neue Light"/>
                <a:cs typeface="Helvetica Neue Light"/>
                <a:sym typeface="Helvetica Neue Light"/>
              </a:defRPr>
            </a:pPr>
            <a:r>
              <a:rPr lang="en-US" smtClean="0"/>
              <a:t>Kubernetes Node 包含了</a:t>
            </a:r>
            <a:r>
              <a:rPr lang="zh-TW" altLang="en-US" smtClean="0"/>
              <a:t>三</a:t>
            </a:r>
            <a:r>
              <a:rPr lang="en-US" smtClean="0"/>
              <a:t>個基本組件:</a:t>
            </a:r>
          </a:p>
          <a:p>
            <a:pPr marL="213560" indent="-213560" defTabSz="414781">
              <a:spcBef>
                <a:spcPts val="1400"/>
              </a:spcBef>
              <a:buSzPct val="100000"/>
              <a:buChar char="•"/>
              <a:defRPr sz="1703">
                <a:latin typeface="Helvetica Neue Light"/>
                <a:ea typeface="Helvetica Neue Light"/>
                <a:cs typeface="Helvetica Neue Light"/>
                <a:sym typeface="Helvetica Neue Light"/>
              </a:defRPr>
            </a:pPr>
            <a:r>
              <a:rPr lang="en-US" sz="2000" b="1" i="0" u="none" strike="noStrike" kern="1200" cap="none" err="1" smtClean="0">
                <a:solidFill>
                  <a:schemeClr val="tx1"/>
                </a:solidFill>
                <a:latin typeface="Helvetica Neue"/>
                <a:ea typeface="Helvetica Neue"/>
                <a:cs typeface="Helvetica Neue"/>
                <a:sym typeface="Helvetica Neue"/>
              </a:rPr>
              <a:t>Kubelet</a:t>
            </a:r>
            <a:r>
              <a:rPr lang="en-US" err="1" smtClean="0"/>
              <a:t>:負責管理的映像檔、容器與資料</a:t>
            </a:r>
            <a:r>
              <a:rPr lang="en-US" smtClean="0"/>
              <a:t> </a:t>
            </a:r>
            <a:r>
              <a:rPr lang="en-US" err="1" smtClean="0"/>
              <a:t>Volume等操作。也是連接</a:t>
            </a:r>
            <a:r>
              <a:rPr lang="en-US" smtClean="0"/>
              <a:t> Master 的橋樑。</a:t>
            </a:r>
          </a:p>
          <a:p>
            <a:pPr marL="213560" indent="-213560" defTabSz="414781">
              <a:spcBef>
                <a:spcPts val="1400"/>
              </a:spcBef>
              <a:buSzPct val="100000"/>
              <a:buChar char="•"/>
              <a:defRPr sz="1703">
                <a:latin typeface="Helvetica Neue Light"/>
                <a:ea typeface="Helvetica Neue Light"/>
                <a:cs typeface="Helvetica Neue Light"/>
                <a:sym typeface="Helvetica Neue Light"/>
              </a:defRPr>
            </a:pPr>
            <a:r>
              <a:rPr lang="en-US" sz="2000" b="1" i="0" u="none" strike="noStrike" kern="1200" cap="none" err="1" smtClean="0">
                <a:solidFill>
                  <a:schemeClr val="tx1"/>
                </a:solidFill>
                <a:latin typeface="Helvetica Neue"/>
                <a:ea typeface="Helvetica Neue"/>
                <a:cs typeface="Helvetica Neue"/>
                <a:sym typeface="Helvetica Neue"/>
              </a:rPr>
              <a:t>Kube</a:t>
            </a:r>
            <a:r>
              <a:rPr lang="en-US" sz="2000" b="1" i="0" u="none" strike="noStrike" kern="1200" cap="none" smtClean="0">
                <a:solidFill>
                  <a:schemeClr val="tx1"/>
                </a:solidFill>
                <a:latin typeface="Helvetica Neue"/>
                <a:ea typeface="Helvetica Neue"/>
                <a:cs typeface="Helvetica Neue"/>
                <a:sym typeface="Helvetica Neue"/>
              </a:rPr>
              <a:t>-proxy</a:t>
            </a:r>
            <a:r>
              <a:rPr lang="en-US" smtClean="0"/>
              <a:t>: 為了解決外部網路能夠群曲跨機器叢集中容器提供的應用服務而設計。支援 TCP,UDP stream forwarding 或 round robin TCP,UDP forwarding。</a:t>
            </a:r>
          </a:p>
          <a:p>
            <a:pPr marL="213560" indent="-213560" defTabSz="414781">
              <a:spcBef>
                <a:spcPts val="1400"/>
              </a:spcBef>
              <a:buSzPct val="100000"/>
              <a:buChar char="•"/>
              <a:defRPr sz="1703">
                <a:latin typeface="Helvetica Neue Light"/>
                <a:ea typeface="Helvetica Neue Light"/>
                <a:cs typeface="Helvetica Neue Light"/>
                <a:sym typeface="Helvetica Neue Light"/>
              </a:defRPr>
            </a:pPr>
            <a:r>
              <a:rPr lang="en-US" sz="2000" b="1" i="0" u="none" strike="noStrike" kern="1200" cap="none" err="1" smtClean="0">
                <a:solidFill>
                  <a:schemeClr val="tx1"/>
                </a:solidFill>
                <a:latin typeface="Helvetica Neue"/>
                <a:ea typeface="Helvetica Neue"/>
                <a:cs typeface="Helvetica Neue"/>
                <a:sym typeface="Helvetica Neue"/>
              </a:rPr>
              <a:t>Container</a:t>
            </a:r>
            <a:r>
              <a:rPr lang="en-US" err="1" smtClean="0"/>
              <a:t>:基於</a:t>
            </a:r>
            <a:r>
              <a:rPr lang="en-US" smtClean="0"/>
              <a:t> Docker engine 來執行應用程式容器實例。</a:t>
            </a:r>
          </a:p>
          <a:p>
            <a:pPr lv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9976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29114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p:nvPr/>
        </p:nvSpPr>
        <p:spPr>
          <a:xfrm>
            <a:off x="4565250" y="5062925"/>
            <a:ext cx="2284501" cy="80700"/>
          </a:xfrm>
          <a:prstGeom prst="rect">
            <a:avLst/>
          </a:prstGeom>
          <a:solidFill>
            <a:srgbClr val="F7B500"/>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 name="Shape 17"/>
          <p:cNvSpPr/>
          <p:nvPr/>
        </p:nvSpPr>
        <p:spPr>
          <a:xfrm>
            <a:off x="6849750" y="5062925"/>
            <a:ext cx="1148998" cy="80700"/>
          </a:xfrm>
          <a:prstGeom prst="rect">
            <a:avLst/>
          </a:prstGeom>
          <a:solidFill>
            <a:srgbClr val="8DC41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 name="Shape 18"/>
          <p:cNvSpPr/>
          <p:nvPr/>
        </p:nvSpPr>
        <p:spPr>
          <a:xfrm>
            <a:off x="7998749" y="5062925"/>
            <a:ext cx="1148998" cy="80700"/>
          </a:xfrm>
          <a:prstGeom prst="rect">
            <a:avLst/>
          </a:prstGeom>
          <a:solidFill>
            <a:srgbClr val="39C0E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 name="Shape 19"/>
          <p:cNvSpPr/>
          <p:nvPr/>
        </p:nvSpPr>
        <p:spPr>
          <a:xfrm>
            <a:off x="-3750" y="5062925"/>
            <a:ext cx="4569002" cy="80700"/>
          </a:xfrm>
          <a:prstGeom prst="rect">
            <a:avLst/>
          </a:prstGeom>
          <a:solidFill>
            <a:srgbClr val="E63427"/>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0" name="Shape 20"/>
          <p:cNvPicPr preferRelativeResize="0"/>
          <p:nvPr/>
        </p:nvPicPr>
        <p:blipFill rotWithShape="1">
          <a:blip r:embed="rId2">
            <a:alphaModFix amt="80000"/>
          </a:blip>
          <a:srcRect/>
          <a:stretch/>
        </p:blipFill>
        <p:spPr>
          <a:xfrm>
            <a:off x="105128" y="4833176"/>
            <a:ext cx="1199901" cy="161549"/>
          </a:xfrm>
          <a:prstGeom prst="rect">
            <a:avLst/>
          </a:prstGeom>
          <a:noFill/>
          <a:ln>
            <a:noFill/>
          </a:ln>
        </p:spPr>
      </p:pic>
      <p:pic>
        <p:nvPicPr>
          <p:cNvPr id="21" name="Shape 21"/>
          <p:cNvPicPr preferRelativeResize="0"/>
          <p:nvPr/>
        </p:nvPicPr>
        <p:blipFill rotWithShape="1">
          <a:blip r:embed="rId3">
            <a:alphaModFix amt="85000"/>
          </a:blip>
          <a:srcRect/>
          <a:stretch/>
        </p:blipFill>
        <p:spPr>
          <a:xfrm>
            <a:off x="1330311" y="4860353"/>
            <a:ext cx="1090387" cy="161549"/>
          </a:xfrm>
          <a:prstGeom prst="rect">
            <a:avLst/>
          </a:prstGeom>
          <a:noFill/>
          <a:ln>
            <a:noFill/>
          </a:ln>
        </p:spPr>
      </p:pic>
      <p:sp>
        <p:nvSpPr>
          <p:cNvPr id="22" name="Shape 22"/>
          <p:cNvSpPr/>
          <p:nvPr/>
        </p:nvSpPr>
        <p:spPr>
          <a:xfrm>
            <a:off x="-6425" y="4738798"/>
            <a:ext cx="9144001" cy="405000"/>
          </a:xfrm>
          <a:prstGeom prst="rect">
            <a:avLst/>
          </a:prstGeom>
          <a:solidFill>
            <a:srgbClr val="FFFF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3" name="Shape 23"/>
          <p:cNvPicPr preferRelativeResize="0"/>
          <p:nvPr/>
        </p:nvPicPr>
        <p:blipFill rotWithShape="1">
          <a:blip r:embed="rId4">
            <a:alphaModFix/>
          </a:blip>
          <a:srcRect/>
          <a:stretch/>
        </p:blipFill>
        <p:spPr>
          <a:xfrm>
            <a:off x="0" y="0"/>
            <a:ext cx="9144000" cy="5143499"/>
          </a:xfrm>
          <a:prstGeom prst="rect">
            <a:avLst/>
          </a:prstGeom>
          <a:noFill/>
          <a:ln>
            <a:noFill/>
          </a:ln>
        </p:spPr>
      </p:pic>
      <p:sp>
        <p:nvSpPr>
          <p:cNvPr id="24" name="Shape 24"/>
          <p:cNvSpPr txBox="1">
            <a:spLocks noGrp="1"/>
          </p:cNvSpPr>
          <p:nvPr>
            <p:ph type="title"/>
          </p:nvPr>
        </p:nvSpPr>
        <p:spPr>
          <a:xfrm>
            <a:off x="459724" y="1746674"/>
            <a:ext cx="6694200" cy="14559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E63427"/>
              </a:buClr>
              <a:buFont typeface="Trebuchet MS"/>
              <a:buNone/>
              <a:defRPr sz="4200" b="0" i="0" u="none" strike="noStrike" cap="none">
                <a:solidFill>
                  <a:srgbClr val="E63427"/>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9pPr>
          </a:lstStyle>
          <a:p>
            <a:endParaRPr/>
          </a:p>
        </p:txBody>
      </p:sp>
      <p:sp>
        <p:nvSpPr>
          <p:cNvPr id="25" name="Shape 25"/>
          <p:cNvSpPr txBox="1">
            <a:spLocks noGrp="1"/>
          </p:cNvSpPr>
          <p:nvPr>
            <p:ph type="body" idx="1"/>
          </p:nvPr>
        </p:nvSpPr>
        <p:spPr>
          <a:xfrm>
            <a:off x="459724" y="3203599"/>
            <a:ext cx="6694200" cy="7847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66666"/>
              </a:buClr>
              <a:buFont typeface="Georgia"/>
              <a:buNone/>
              <a:defRPr sz="2400" b="0" i="1" u="none" strike="noStrike" cap="none">
                <a:solidFill>
                  <a:srgbClr val="666666"/>
                </a:solidFill>
                <a:latin typeface="Georgia"/>
                <a:ea typeface="Georgia"/>
                <a:cs typeface="Georgia"/>
                <a:sym typeface="Georgia"/>
              </a:defRPr>
            </a:lvl1pPr>
            <a:lvl2pPr marL="0" marR="0" lvl="1" indent="457200" algn="l" rtl="0">
              <a:lnSpc>
                <a:spcPct val="100000"/>
              </a:lnSpc>
              <a:spcBef>
                <a:spcPts val="0"/>
              </a:spcBef>
              <a:spcAft>
                <a:spcPts val="0"/>
              </a:spcAft>
              <a:buClr>
                <a:srgbClr val="666666"/>
              </a:buClr>
              <a:buFont typeface="Georgia"/>
              <a:buNone/>
              <a:defRPr sz="2400" b="0" i="1" u="none" strike="noStrike" cap="none">
                <a:solidFill>
                  <a:srgbClr val="666666"/>
                </a:solidFill>
                <a:latin typeface="Georgia"/>
                <a:ea typeface="Georgia"/>
                <a:cs typeface="Georgia"/>
                <a:sym typeface="Georgia"/>
              </a:defRPr>
            </a:lvl2pPr>
            <a:lvl3pPr marL="0" marR="0" lvl="2" indent="914400" algn="l" rtl="0">
              <a:lnSpc>
                <a:spcPct val="100000"/>
              </a:lnSpc>
              <a:spcBef>
                <a:spcPts val="0"/>
              </a:spcBef>
              <a:spcAft>
                <a:spcPts val="0"/>
              </a:spcAft>
              <a:buClr>
                <a:srgbClr val="666666"/>
              </a:buClr>
              <a:buFont typeface="Georgia"/>
              <a:buNone/>
              <a:defRPr sz="2400" b="0" i="1" u="none" strike="noStrike" cap="none">
                <a:solidFill>
                  <a:srgbClr val="666666"/>
                </a:solidFill>
                <a:latin typeface="Georgia"/>
                <a:ea typeface="Georgia"/>
                <a:cs typeface="Georgia"/>
                <a:sym typeface="Georgia"/>
              </a:defRPr>
            </a:lvl3pPr>
            <a:lvl4pPr marL="0" marR="0" lvl="3" indent="1371600" algn="l" rtl="0">
              <a:lnSpc>
                <a:spcPct val="100000"/>
              </a:lnSpc>
              <a:spcBef>
                <a:spcPts val="0"/>
              </a:spcBef>
              <a:spcAft>
                <a:spcPts val="0"/>
              </a:spcAft>
              <a:buClr>
                <a:srgbClr val="666666"/>
              </a:buClr>
              <a:buFont typeface="Georgia"/>
              <a:buNone/>
              <a:defRPr sz="2400" b="0" i="1" u="none" strike="noStrike" cap="none">
                <a:solidFill>
                  <a:srgbClr val="666666"/>
                </a:solidFill>
                <a:latin typeface="Georgia"/>
                <a:ea typeface="Georgia"/>
                <a:cs typeface="Georgia"/>
                <a:sym typeface="Georgia"/>
              </a:defRPr>
            </a:lvl4pPr>
            <a:lvl5pPr marL="0" marR="0" lvl="4" indent="1828800" algn="l" rtl="0">
              <a:lnSpc>
                <a:spcPct val="100000"/>
              </a:lnSpc>
              <a:spcBef>
                <a:spcPts val="0"/>
              </a:spcBef>
              <a:spcAft>
                <a:spcPts val="0"/>
              </a:spcAft>
              <a:buClr>
                <a:srgbClr val="666666"/>
              </a:buClr>
              <a:buFont typeface="Georgia"/>
              <a:buNone/>
              <a:defRPr sz="2400" b="0" i="1" u="none" strike="noStrike" cap="none">
                <a:solidFill>
                  <a:srgbClr val="666666"/>
                </a:solidFill>
                <a:latin typeface="Georgia"/>
                <a:ea typeface="Georgia"/>
                <a:cs typeface="Georgia"/>
                <a:sym typeface="Georgia"/>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endParaRPr/>
          </a:p>
        </p:txBody>
      </p:sp>
      <p:pic>
        <p:nvPicPr>
          <p:cNvPr id="26" name="Shape 26"/>
          <p:cNvPicPr preferRelativeResize="0"/>
          <p:nvPr/>
        </p:nvPicPr>
        <p:blipFill rotWithShape="1">
          <a:blip r:embed="rId4">
            <a:alphaModFix/>
          </a:blip>
          <a:srcRect/>
          <a:stretch/>
        </p:blipFill>
        <p:spPr>
          <a:xfrm rot="10800000">
            <a:off x="-2174240" y="0"/>
            <a:ext cx="9144001" cy="5143499"/>
          </a:xfrm>
          <a:prstGeom prst="rect">
            <a:avLst/>
          </a:prstGeom>
          <a:noFill/>
          <a:ln>
            <a:noFill/>
          </a:ln>
        </p:spPr>
      </p:pic>
      <p:sp>
        <p:nvSpPr>
          <p:cNvPr id="27" name="Shape 27"/>
          <p:cNvSpPr txBox="1">
            <a:spLocks noGrp="1"/>
          </p:cNvSpPr>
          <p:nvPr>
            <p:ph type="sldNum" idx="12"/>
          </p:nvPr>
        </p:nvSpPr>
        <p:spPr>
          <a:xfrm>
            <a:off x="8399474" y="4708580"/>
            <a:ext cx="393318" cy="380234"/>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311698" y="445025"/>
            <a:ext cx="8520601" cy="572701"/>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28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9pPr>
          </a:lstStyle>
          <a:p>
            <a:endParaRPr/>
          </a:p>
        </p:txBody>
      </p:sp>
      <p:sp>
        <p:nvSpPr>
          <p:cNvPr id="117" name="Shape 117"/>
          <p:cNvSpPr txBox="1">
            <a:spLocks noGrp="1"/>
          </p:cNvSpPr>
          <p:nvPr>
            <p:ph type="body" idx="1"/>
          </p:nvPr>
        </p:nvSpPr>
        <p:spPr>
          <a:xfrm>
            <a:off x="311698" y="1152475"/>
            <a:ext cx="8520601" cy="3416400"/>
          </a:xfrm>
          <a:prstGeom prst="rect">
            <a:avLst/>
          </a:prstGeom>
          <a:noFill/>
          <a:ln>
            <a:noFill/>
          </a:ln>
        </p:spPr>
        <p:txBody>
          <a:bodyPr lIns="91425" tIns="91425" rIns="91425" bIns="91425" anchor="t" anchorCtr="0"/>
          <a:lstStyle>
            <a:lvl1pPr marL="0" marR="0" lvl="0" indent="0" algn="l" rtl="0">
              <a:lnSpc>
                <a:spcPct val="115000"/>
              </a:lnSpc>
              <a:spcBef>
                <a:spcPts val="160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0" marR="0" lvl="1" indent="0" algn="l" rtl="0">
              <a:lnSpc>
                <a:spcPct val="115000"/>
              </a:lnSpc>
              <a:spcBef>
                <a:spcPts val="160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2pPr>
            <a:lvl3pPr marL="0" marR="0" lvl="2" indent="0" algn="l" rtl="0">
              <a:lnSpc>
                <a:spcPct val="115000"/>
              </a:lnSpc>
              <a:spcBef>
                <a:spcPts val="160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3pPr>
            <a:lvl4pPr marL="0" marR="0" lvl="3" indent="0" algn="l" rtl="0">
              <a:lnSpc>
                <a:spcPct val="115000"/>
              </a:lnSpc>
              <a:spcBef>
                <a:spcPts val="160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4pPr>
            <a:lvl5pPr marL="0" marR="0" lvl="4" indent="0" algn="l" rtl="0">
              <a:lnSpc>
                <a:spcPct val="115000"/>
              </a:lnSpc>
              <a:spcBef>
                <a:spcPts val="160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endParaRPr/>
          </a:p>
        </p:txBody>
      </p:sp>
      <p:sp>
        <p:nvSpPr>
          <p:cNvPr id="118" name="Shape 118"/>
          <p:cNvSpPr txBox="1">
            <a:spLocks noGrp="1"/>
          </p:cNvSpPr>
          <p:nvPr>
            <p:ph type="sldNum" idx="12"/>
          </p:nvPr>
        </p:nvSpPr>
        <p:spPr>
          <a:xfrm>
            <a:off x="8684343" y="4700817"/>
            <a:ext cx="336813" cy="318396"/>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595959"/>
              </a:buClr>
              <a:buSzPct val="25000"/>
              <a:buFont typeface="Arial"/>
              <a:buNone/>
            </a:pPr>
            <a:fld id="{00000000-1234-1234-1234-123412341234}" type="slidenum">
              <a:rPr lang="en-US" sz="1000" b="0" i="0" u="none" strike="noStrike" cap="none">
                <a:solidFill>
                  <a:srgbClr val="595959"/>
                </a:solidFill>
                <a:latin typeface="Arial"/>
                <a:ea typeface="Arial"/>
                <a:cs typeface="Arial"/>
                <a:sym typeface="Arial"/>
              </a:rPr>
              <a:t>‹#›</a:t>
            </a:fld>
            <a:endParaRPr lang="en-US" sz="1000" b="0" i="0" u="none" strike="noStrike" cap="none">
              <a:solidFill>
                <a:srgbClr val="595959"/>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231300" y="205975"/>
            <a:ext cx="8681400" cy="85709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9pPr>
          </a:lstStyle>
          <a:p>
            <a:endParaRPr/>
          </a:p>
        </p:txBody>
      </p:sp>
      <p:sp>
        <p:nvSpPr>
          <p:cNvPr id="30" name="Shape 30"/>
          <p:cNvSpPr txBox="1">
            <a:spLocks noGrp="1"/>
          </p:cNvSpPr>
          <p:nvPr>
            <p:ph type="body" idx="1"/>
          </p:nvPr>
        </p:nvSpPr>
        <p:spPr>
          <a:xfrm>
            <a:off x="231300" y="1200150"/>
            <a:ext cx="8681400" cy="3574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endParaRPr/>
          </a:p>
        </p:txBody>
      </p:sp>
      <p:sp>
        <p:nvSpPr>
          <p:cNvPr id="31" name="Shape 31"/>
          <p:cNvSpPr txBox="1">
            <a:spLocks noGrp="1"/>
          </p:cNvSpPr>
          <p:nvPr>
            <p:ph type="sldNum" idx="12"/>
          </p:nvPr>
        </p:nvSpPr>
        <p:spPr>
          <a:xfrm>
            <a:off x="8399474" y="4708580"/>
            <a:ext cx="393318" cy="380234"/>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節標題投影片">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1206250" y="1735750"/>
            <a:ext cx="6390000" cy="115979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E63427"/>
              </a:buClr>
              <a:buFont typeface="Trebuchet MS"/>
              <a:buNone/>
              <a:defRPr sz="3000" b="0" i="0" u="none" strike="noStrike" cap="none">
                <a:solidFill>
                  <a:srgbClr val="E63427"/>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9pPr>
          </a:lstStyle>
          <a:p>
            <a:endParaRPr/>
          </a:p>
        </p:txBody>
      </p:sp>
      <p:cxnSp>
        <p:nvCxnSpPr>
          <p:cNvPr id="34" name="Shape 34"/>
          <p:cNvCxnSpPr/>
          <p:nvPr/>
        </p:nvCxnSpPr>
        <p:spPr>
          <a:xfrm>
            <a:off x="1186530" y="2871850"/>
            <a:ext cx="7964818" cy="0"/>
          </a:xfrm>
          <a:prstGeom prst="straightConnector1">
            <a:avLst/>
          </a:prstGeom>
          <a:noFill/>
          <a:ln w="28575" cap="flat" cmpd="sng">
            <a:solidFill>
              <a:srgbClr val="E63427"/>
            </a:solidFill>
            <a:prstDash val="solid"/>
            <a:round/>
            <a:headEnd type="oval" w="med" len="med"/>
            <a:tailEnd type="none" w="med" len="med"/>
          </a:ln>
        </p:spPr>
      </p:cxnSp>
      <p:sp>
        <p:nvSpPr>
          <p:cNvPr id="35" name="Shape 35"/>
          <p:cNvSpPr txBox="1">
            <a:spLocks noGrp="1"/>
          </p:cNvSpPr>
          <p:nvPr>
            <p:ph type="body" idx="1"/>
          </p:nvPr>
        </p:nvSpPr>
        <p:spPr>
          <a:xfrm>
            <a:off x="1206250" y="3068650"/>
            <a:ext cx="6390000" cy="7847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66666"/>
              </a:buClr>
              <a:buFont typeface="Georgia"/>
              <a:buNone/>
              <a:defRPr sz="1800" b="0" i="1" u="none" strike="noStrike" cap="none">
                <a:solidFill>
                  <a:srgbClr val="666666"/>
                </a:solidFill>
                <a:latin typeface="Georgia"/>
                <a:ea typeface="Georgia"/>
                <a:cs typeface="Georgia"/>
                <a:sym typeface="Georgia"/>
              </a:defRPr>
            </a:lvl1pPr>
            <a:lvl2pPr marL="0" marR="0" lvl="1" indent="457200" algn="l" rtl="0">
              <a:lnSpc>
                <a:spcPct val="100000"/>
              </a:lnSpc>
              <a:spcBef>
                <a:spcPts val="0"/>
              </a:spcBef>
              <a:spcAft>
                <a:spcPts val="0"/>
              </a:spcAft>
              <a:buClr>
                <a:srgbClr val="666666"/>
              </a:buClr>
              <a:buFont typeface="Georgia"/>
              <a:buNone/>
              <a:defRPr sz="1800" b="0" i="1" u="none" strike="noStrike" cap="none">
                <a:solidFill>
                  <a:srgbClr val="666666"/>
                </a:solidFill>
                <a:latin typeface="Georgia"/>
                <a:ea typeface="Georgia"/>
                <a:cs typeface="Georgia"/>
                <a:sym typeface="Georgia"/>
              </a:defRPr>
            </a:lvl2pPr>
            <a:lvl3pPr marL="0" marR="0" lvl="2" indent="914400" algn="l" rtl="0">
              <a:lnSpc>
                <a:spcPct val="100000"/>
              </a:lnSpc>
              <a:spcBef>
                <a:spcPts val="0"/>
              </a:spcBef>
              <a:spcAft>
                <a:spcPts val="0"/>
              </a:spcAft>
              <a:buClr>
                <a:srgbClr val="666666"/>
              </a:buClr>
              <a:buFont typeface="Georgia"/>
              <a:buNone/>
              <a:defRPr sz="1800" b="0" i="1" u="none" strike="noStrike" cap="none">
                <a:solidFill>
                  <a:srgbClr val="666666"/>
                </a:solidFill>
                <a:latin typeface="Georgia"/>
                <a:ea typeface="Georgia"/>
                <a:cs typeface="Georgia"/>
                <a:sym typeface="Georgia"/>
              </a:defRPr>
            </a:lvl3pPr>
            <a:lvl4pPr marL="0" marR="0" lvl="3" indent="1371600" algn="l" rtl="0">
              <a:lnSpc>
                <a:spcPct val="100000"/>
              </a:lnSpc>
              <a:spcBef>
                <a:spcPts val="0"/>
              </a:spcBef>
              <a:spcAft>
                <a:spcPts val="0"/>
              </a:spcAft>
              <a:buClr>
                <a:srgbClr val="666666"/>
              </a:buClr>
              <a:buFont typeface="Georgia"/>
              <a:buNone/>
              <a:defRPr sz="1800" b="0" i="1" u="none" strike="noStrike" cap="none">
                <a:solidFill>
                  <a:srgbClr val="666666"/>
                </a:solidFill>
                <a:latin typeface="Georgia"/>
                <a:ea typeface="Georgia"/>
                <a:cs typeface="Georgia"/>
                <a:sym typeface="Georgia"/>
              </a:defRPr>
            </a:lvl4pPr>
            <a:lvl5pPr marL="0" marR="0" lvl="4" indent="1828800" algn="l" rtl="0">
              <a:lnSpc>
                <a:spcPct val="100000"/>
              </a:lnSpc>
              <a:spcBef>
                <a:spcPts val="0"/>
              </a:spcBef>
              <a:spcAft>
                <a:spcPts val="0"/>
              </a:spcAft>
              <a:buClr>
                <a:srgbClr val="666666"/>
              </a:buClr>
              <a:buFont typeface="Georgia"/>
              <a:buNone/>
              <a:defRPr sz="1800" b="0" i="1" u="none" strike="noStrike" cap="none">
                <a:solidFill>
                  <a:srgbClr val="666666"/>
                </a:solidFill>
                <a:latin typeface="Georgia"/>
                <a:ea typeface="Georgia"/>
                <a:cs typeface="Georgia"/>
                <a:sym typeface="Georgia"/>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399474" y="4708580"/>
            <a:ext cx="393318" cy="380234"/>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章標題投影片">
    <p:spTree>
      <p:nvGrpSpPr>
        <p:cNvPr id="1" name="Shape 37"/>
        <p:cNvGrpSpPr/>
        <p:nvPr/>
      </p:nvGrpSpPr>
      <p:grpSpPr>
        <a:xfrm>
          <a:off x="0" y="0"/>
          <a:ext cx="0" cy="0"/>
          <a:chOff x="0" y="0"/>
          <a:chExt cx="0" cy="0"/>
        </a:xfrm>
      </p:grpSpPr>
      <p:pic>
        <p:nvPicPr>
          <p:cNvPr id="38" name="Shape 38"/>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39" name="Shape 39"/>
          <p:cNvSpPr txBox="1">
            <a:spLocks noGrp="1"/>
          </p:cNvSpPr>
          <p:nvPr>
            <p:ph type="body" idx="1"/>
          </p:nvPr>
        </p:nvSpPr>
        <p:spPr>
          <a:xfrm>
            <a:off x="1206250" y="2840050"/>
            <a:ext cx="6390000" cy="7847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66666"/>
              </a:buClr>
              <a:buFont typeface="Georgia"/>
              <a:buNone/>
              <a:defRPr sz="2000" b="0" i="1" u="none" strike="noStrike" cap="none">
                <a:solidFill>
                  <a:srgbClr val="666666"/>
                </a:solidFill>
                <a:latin typeface="Georgia"/>
                <a:ea typeface="Georgia"/>
                <a:cs typeface="Georgia"/>
                <a:sym typeface="Georgia"/>
              </a:defRPr>
            </a:lvl1pPr>
            <a:lvl2pPr marL="0" marR="0" lvl="1" indent="457200" algn="l" rtl="0">
              <a:lnSpc>
                <a:spcPct val="100000"/>
              </a:lnSpc>
              <a:spcBef>
                <a:spcPts val="0"/>
              </a:spcBef>
              <a:spcAft>
                <a:spcPts val="0"/>
              </a:spcAft>
              <a:buClr>
                <a:srgbClr val="666666"/>
              </a:buClr>
              <a:buFont typeface="Georgia"/>
              <a:buNone/>
              <a:defRPr sz="2000" b="0" i="1" u="none" strike="noStrike" cap="none">
                <a:solidFill>
                  <a:srgbClr val="666666"/>
                </a:solidFill>
                <a:latin typeface="Georgia"/>
                <a:ea typeface="Georgia"/>
                <a:cs typeface="Georgia"/>
                <a:sym typeface="Georgia"/>
              </a:defRPr>
            </a:lvl2pPr>
            <a:lvl3pPr marL="0" marR="0" lvl="2" indent="914400" algn="l" rtl="0">
              <a:lnSpc>
                <a:spcPct val="100000"/>
              </a:lnSpc>
              <a:spcBef>
                <a:spcPts val="0"/>
              </a:spcBef>
              <a:spcAft>
                <a:spcPts val="0"/>
              </a:spcAft>
              <a:buClr>
                <a:srgbClr val="666666"/>
              </a:buClr>
              <a:buFont typeface="Georgia"/>
              <a:buNone/>
              <a:defRPr sz="2000" b="0" i="1" u="none" strike="noStrike" cap="none">
                <a:solidFill>
                  <a:srgbClr val="666666"/>
                </a:solidFill>
                <a:latin typeface="Georgia"/>
                <a:ea typeface="Georgia"/>
                <a:cs typeface="Georgia"/>
                <a:sym typeface="Georgia"/>
              </a:defRPr>
            </a:lvl3pPr>
            <a:lvl4pPr marL="0" marR="0" lvl="3" indent="1371600" algn="l" rtl="0">
              <a:lnSpc>
                <a:spcPct val="100000"/>
              </a:lnSpc>
              <a:spcBef>
                <a:spcPts val="0"/>
              </a:spcBef>
              <a:spcAft>
                <a:spcPts val="0"/>
              </a:spcAft>
              <a:buClr>
                <a:srgbClr val="666666"/>
              </a:buClr>
              <a:buFont typeface="Georgia"/>
              <a:buNone/>
              <a:defRPr sz="2000" b="0" i="1" u="none" strike="noStrike" cap="none">
                <a:solidFill>
                  <a:srgbClr val="666666"/>
                </a:solidFill>
                <a:latin typeface="Georgia"/>
                <a:ea typeface="Georgia"/>
                <a:cs typeface="Georgia"/>
                <a:sym typeface="Georgia"/>
              </a:defRPr>
            </a:lvl4pPr>
            <a:lvl5pPr marL="0" marR="0" lvl="4" indent="1828800" algn="l" rtl="0">
              <a:lnSpc>
                <a:spcPct val="100000"/>
              </a:lnSpc>
              <a:spcBef>
                <a:spcPts val="0"/>
              </a:spcBef>
              <a:spcAft>
                <a:spcPts val="0"/>
              </a:spcAft>
              <a:buClr>
                <a:srgbClr val="666666"/>
              </a:buClr>
              <a:buFont typeface="Georgia"/>
              <a:buNone/>
              <a:defRPr sz="2000" b="0" i="1" u="none" strike="noStrike" cap="none">
                <a:solidFill>
                  <a:srgbClr val="666666"/>
                </a:solidFill>
                <a:latin typeface="Georgia"/>
                <a:ea typeface="Georgia"/>
                <a:cs typeface="Georgia"/>
                <a:sym typeface="Georgia"/>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endParaRPr/>
          </a:p>
        </p:txBody>
      </p:sp>
      <p:sp>
        <p:nvSpPr>
          <p:cNvPr id="40" name="Shape 40"/>
          <p:cNvSpPr txBox="1">
            <a:spLocks noGrp="1"/>
          </p:cNvSpPr>
          <p:nvPr>
            <p:ph type="title"/>
          </p:nvPr>
        </p:nvSpPr>
        <p:spPr>
          <a:xfrm>
            <a:off x="1206250" y="1501154"/>
            <a:ext cx="6390000" cy="115979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E63427"/>
              </a:buClr>
              <a:buFont typeface="Trebuchet MS"/>
              <a:buNone/>
              <a:defRPr sz="3600" b="0" i="0" u="none" strike="noStrike" cap="none">
                <a:solidFill>
                  <a:srgbClr val="E63427"/>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9pPr>
          </a:lstStyle>
          <a:p>
            <a:endParaRPr/>
          </a:p>
        </p:txBody>
      </p:sp>
      <p:sp>
        <p:nvSpPr>
          <p:cNvPr id="41" name="Shape 41"/>
          <p:cNvSpPr txBox="1">
            <a:spLocks noGrp="1"/>
          </p:cNvSpPr>
          <p:nvPr>
            <p:ph type="sldNum" idx="12"/>
          </p:nvPr>
        </p:nvSpPr>
        <p:spPr>
          <a:xfrm>
            <a:off x="8399474" y="4708580"/>
            <a:ext cx="393318" cy="380234"/>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231300" y="205975"/>
            <a:ext cx="8681400" cy="85709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9pPr>
          </a:lstStyle>
          <a:p>
            <a:endParaRPr/>
          </a:p>
        </p:txBody>
      </p:sp>
      <p:sp>
        <p:nvSpPr>
          <p:cNvPr id="77" name="Shape 77"/>
          <p:cNvSpPr txBox="1">
            <a:spLocks noGrp="1"/>
          </p:cNvSpPr>
          <p:nvPr>
            <p:ph type="body" idx="1"/>
          </p:nvPr>
        </p:nvSpPr>
        <p:spPr>
          <a:xfrm>
            <a:off x="231300" y="1200174"/>
            <a:ext cx="4185298" cy="3574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endParaRPr/>
          </a:p>
        </p:txBody>
      </p:sp>
      <p:sp>
        <p:nvSpPr>
          <p:cNvPr id="78" name="Shape 78"/>
          <p:cNvSpPr txBox="1">
            <a:spLocks noGrp="1"/>
          </p:cNvSpPr>
          <p:nvPr>
            <p:ph type="body" idx="2"/>
          </p:nvPr>
        </p:nvSpPr>
        <p:spPr>
          <a:xfrm>
            <a:off x="4727396" y="1200150"/>
            <a:ext cx="4185298" cy="3574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endParaRPr/>
          </a:p>
        </p:txBody>
      </p:sp>
      <p:sp>
        <p:nvSpPr>
          <p:cNvPr id="79" name="Shape 79"/>
          <p:cNvSpPr txBox="1">
            <a:spLocks noGrp="1"/>
          </p:cNvSpPr>
          <p:nvPr>
            <p:ph type="sldNum" idx="12"/>
          </p:nvPr>
        </p:nvSpPr>
        <p:spPr>
          <a:xfrm>
            <a:off x="8399474" y="4708580"/>
            <a:ext cx="393318" cy="380234"/>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215400" y="4190753"/>
            <a:ext cx="8713200" cy="519599"/>
          </a:xfrm>
          <a:prstGeom prst="rect">
            <a:avLst/>
          </a:prstGeom>
          <a:noFill/>
          <a:ln>
            <a:noFill/>
          </a:ln>
        </p:spPr>
        <p:txBody>
          <a:bodyPr lIns="91425" tIns="91425" rIns="91425" bIns="91425" anchor="t" anchorCtr="0"/>
          <a:lstStyle>
            <a:lvl1pPr marL="0" marR="0" lvl="0" indent="0" algn="ctr" rtl="0">
              <a:lnSpc>
                <a:spcPct val="100000"/>
              </a:lnSpc>
              <a:spcBef>
                <a:spcPts val="30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1pPr>
            <a:lvl2pPr marL="0" marR="0" lvl="1" indent="457200" algn="ctr" rtl="0">
              <a:lnSpc>
                <a:spcPct val="100000"/>
              </a:lnSpc>
              <a:spcBef>
                <a:spcPts val="30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2pPr>
            <a:lvl3pPr marL="0" marR="0" lvl="2" indent="914400" algn="ctr" rtl="0">
              <a:lnSpc>
                <a:spcPct val="100000"/>
              </a:lnSpc>
              <a:spcBef>
                <a:spcPts val="30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3pPr>
            <a:lvl4pPr marL="0" marR="0" lvl="3" indent="1371600" algn="ctr" rtl="0">
              <a:lnSpc>
                <a:spcPct val="100000"/>
              </a:lnSpc>
              <a:spcBef>
                <a:spcPts val="30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4pPr>
            <a:lvl5pPr marL="0" marR="0" lvl="4" indent="1828800" algn="ctr" rtl="0">
              <a:lnSpc>
                <a:spcPct val="100000"/>
              </a:lnSpc>
              <a:spcBef>
                <a:spcPts val="30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399474" y="4708580"/>
            <a:ext cx="393318" cy="380234"/>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Roadmap Q2Q3">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231300" y="205975"/>
            <a:ext cx="8681400" cy="85709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9pPr>
          </a:lstStyle>
          <a:p>
            <a:endParaRPr/>
          </a:p>
        </p:txBody>
      </p:sp>
      <p:sp>
        <p:nvSpPr>
          <p:cNvPr id="87" name="Shape 87"/>
          <p:cNvSpPr/>
          <p:nvPr/>
        </p:nvSpPr>
        <p:spPr>
          <a:xfrm>
            <a:off x="190650" y="1090899"/>
            <a:ext cx="629400" cy="360651"/>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666666"/>
              </a:buClr>
              <a:buSzPct val="25000"/>
              <a:buFont typeface="Georgia"/>
              <a:buNone/>
            </a:pPr>
            <a:r>
              <a:rPr lang="en-US" sz="1200" b="1" i="1" u="none" strike="noStrike" cap="none">
                <a:solidFill>
                  <a:srgbClr val="666666"/>
                </a:solidFill>
                <a:latin typeface="Georgia"/>
                <a:ea typeface="Georgia"/>
                <a:cs typeface="Georgia"/>
                <a:sym typeface="Georgia"/>
              </a:rPr>
              <a:t>Apr.</a:t>
            </a:r>
          </a:p>
        </p:txBody>
      </p:sp>
      <p:sp>
        <p:nvSpPr>
          <p:cNvPr id="88" name="Shape 88"/>
          <p:cNvSpPr/>
          <p:nvPr/>
        </p:nvSpPr>
        <p:spPr>
          <a:xfrm>
            <a:off x="190650" y="1718828"/>
            <a:ext cx="629400" cy="360651"/>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666666"/>
              </a:buClr>
              <a:buSzPct val="25000"/>
              <a:buFont typeface="Georgia"/>
              <a:buNone/>
            </a:pPr>
            <a:r>
              <a:rPr lang="en-US" sz="1200" b="1" i="1" u="none" strike="noStrike" cap="none">
                <a:solidFill>
                  <a:srgbClr val="666666"/>
                </a:solidFill>
                <a:latin typeface="Georgia"/>
                <a:ea typeface="Georgia"/>
                <a:cs typeface="Georgia"/>
                <a:sym typeface="Georgia"/>
              </a:rPr>
              <a:t>May</a:t>
            </a:r>
          </a:p>
        </p:txBody>
      </p:sp>
      <p:sp>
        <p:nvSpPr>
          <p:cNvPr id="89" name="Shape 89"/>
          <p:cNvSpPr/>
          <p:nvPr/>
        </p:nvSpPr>
        <p:spPr>
          <a:xfrm>
            <a:off x="190650" y="4230551"/>
            <a:ext cx="629400" cy="360651"/>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666666"/>
              </a:buClr>
              <a:buSzPct val="25000"/>
              <a:buFont typeface="Georgia"/>
              <a:buNone/>
            </a:pPr>
            <a:r>
              <a:rPr lang="en-US" sz="1200" b="1" i="1" u="none" strike="noStrike" cap="none">
                <a:solidFill>
                  <a:srgbClr val="666666"/>
                </a:solidFill>
                <a:latin typeface="Georgia"/>
                <a:ea typeface="Georgia"/>
                <a:cs typeface="Georgia"/>
                <a:sym typeface="Georgia"/>
              </a:rPr>
              <a:t>Sept.</a:t>
            </a:r>
          </a:p>
        </p:txBody>
      </p:sp>
      <p:sp>
        <p:nvSpPr>
          <p:cNvPr id="90" name="Shape 90"/>
          <p:cNvSpPr/>
          <p:nvPr/>
        </p:nvSpPr>
        <p:spPr>
          <a:xfrm>
            <a:off x="190650" y="2974690"/>
            <a:ext cx="629400" cy="360651"/>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666666"/>
              </a:buClr>
              <a:buSzPct val="25000"/>
              <a:buFont typeface="Georgia"/>
              <a:buNone/>
            </a:pPr>
            <a:r>
              <a:rPr lang="en-US" sz="1200" b="1" i="1" u="none" strike="noStrike" cap="none">
                <a:solidFill>
                  <a:srgbClr val="666666"/>
                </a:solidFill>
                <a:latin typeface="Georgia"/>
                <a:ea typeface="Georgia"/>
                <a:cs typeface="Georgia"/>
                <a:sym typeface="Georgia"/>
              </a:rPr>
              <a:t>Jul.</a:t>
            </a:r>
          </a:p>
        </p:txBody>
      </p:sp>
      <p:sp>
        <p:nvSpPr>
          <p:cNvPr id="91" name="Shape 91"/>
          <p:cNvSpPr/>
          <p:nvPr/>
        </p:nvSpPr>
        <p:spPr>
          <a:xfrm>
            <a:off x="190650" y="3602621"/>
            <a:ext cx="629400" cy="360651"/>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666666"/>
              </a:buClr>
              <a:buSzPct val="25000"/>
              <a:buFont typeface="Georgia"/>
              <a:buNone/>
            </a:pPr>
            <a:r>
              <a:rPr lang="en-US" sz="1200" b="1" i="1" u="none" strike="noStrike" cap="none">
                <a:solidFill>
                  <a:srgbClr val="666666"/>
                </a:solidFill>
                <a:latin typeface="Georgia"/>
                <a:ea typeface="Georgia"/>
                <a:cs typeface="Georgia"/>
                <a:sym typeface="Georgia"/>
              </a:rPr>
              <a:t>Aug.</a:t>
            </a:r>
          </a:p>
        </p:txBody>
      </p:sp>
      <p:sp>
        <p:nvSpPr>
          <p:cNvPr id="92" name="Shape 92"/>
          <p:cNvSpPr/>
          <p:nvPr/>
        </p:nvSpPr>
        <p:spPr>
          <a:xfrm>
            <a:off x="190650" y="2346758"/>
            <a:ext cx="629400" cy="360651"/>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666666"/>
              </a:buClr>
              <a:buSzPct val="25000"/>
              <a:buFont typeface="Georgia"/>
              <a:buNone/>
            </a:pPr>
            <a:r>
              <a:rPr lang="en-US" sz="1200" b="1" i="1" u="none" strike="noStrike" cap="none">
                <a:solidFill>
                  <a:srgbClr val="666666"/>
                </a:solidFill>
                <a:latin typeface="Georgia"/>
                <a:ea typeface="Georgia"/>
                <a:cs typeface="Georgia"/>
                <a:sym typeface="Georgia"/>
              </a:rPr>
              <a:t>Jun.</a:t>
            </a:r>
          </a:p>
        </p:txBody>
      </p:sp>
      <p:cxnSp>
        <p:nvCxnSpPr>
          <p:cNvPr id="93" name="Shape 93"/>
          <p:cNvCxnSpPr/>
          <p:nvPr/>
        </p:nvCxnSpPr>
        <p:spPr>
          <a:xfrm flipH="1">
            <a:off x="908524" y="1122699"/>
            <a:ext cx="0" cy="3674702"/>
          </a:xfrm>
          <a:prstGeom prst="straightConnector1">
            <a:avLst/>
          </a:prstGeom>
          <a:noFill/>
          <a:ln w="19050" cap="flat" cmpd="sng">
            <a:solidFill>
              <a:srgbClr val="B7B7B7"/>
            </a:solidFill>
            <a:prstDash val="solid"/>
            <a:round/>
            <a:headEnd type="none" w="med" len="med"/>
            <a:tailEnd type="stealth" w="med" len="med"/>
          </a:ln>
        </p:spPr>
      </p:cxnSp>
      <p:sp>
        <p:nvSpPr>
          <p:cNvPr id="94" name="Shape 94"/>
          <p:cNvSpPr txBox="1">
            <a:spLocks noGrp="1"/>
          </p:cNvSpPr>
          <p:nvPr>
            <p:ph type="sldNum" idx="12"/>
          </p:nvPr>
        </p:nvSpPr>
        <p:spPr>
          <a:xfrm>
            <a:off x="8399474" y="4708580"/>
            <a:ext cx="393318" cy="380234"/>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Roadmap Q3Q4">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231300" y="205975"/>
            <a:ext cx="8681400" cy="85709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9pPr>
          </a:lstStyle>
          <a:p>
            <a:endParaRPr/>
          </a:p>
        </p:txBody>
      </p:sp>
      <p:sp>
        <p:nvSpPr>
          <p:cNvPr id="97" name="Shape 97"/>
          <p:cNvSpPr/>
          <p:nvPr/>
        </p:nvSpPr>
        <p:spPr>
          <a:xfrm>
            <a:off x="190650" y="1090899"/>
            <a:ext cx="629400" cy="360651"/>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666666"/>
              </a:buClr>
              <a:buSzPct val="25000"/>
              <a:buFont typeface="Georgia"/>
              <a:buNone/>
            </a:pPr>
            <a:r>
              <a:rPr lang="en-US" sz="1200" b="1" i="1" u="none" strike="noStrike" cap="none">
                <a:solidFill>
                  <a:srgbClr val="666666"/>
                </a:solidFill>
                <a:latin typeface="Georgia"/>
                <a:ea typeface="Georgia"/>
                <a:cs typeface="Georgia"/>
                <a:sym typeface="Georgia"/>
              </a:rPr>
              <a:t>Jul.</a:t>
            </a:r>
          </a:p>
        </p:txBody>
      </p:sp>
      <p:sp>
        <p:nvSpPr>
          <p:cNvPr id="98" name="Shape 98"/>
          <p:cNvSpPr/>
          <p:nvPr/>
        </p:nvSpPr>
        <p:spPr>
          <a:xfrm>
            <a:off x="190650" y="4230551"/>
            <a:ext cx="629400" cy="360651"/>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666666"/>
              </a:buClr>
              <a:buSzPct val="25000"/>
              <a:buFont typeface="Georgia"/>
              <a:buNone/>
            </a:pPr>
            <a:r>
              <a:rPr lang="en-US" sz="1200" b="1" i="1" u="none" strike="noStrike" cap="none">
                <a:solidFill>
                  <a:srgbClr val="666666"/>
                </a:solidFill>
                <a:latin typeface="Georgia"/>
                <a:ea typeface="Georgia"/>
                <a:cs typeface="Georgia"/>
                <a:sym typeface="Georgia"/>
              </a:rPr>
              <a:t>Dec.</a:t>
            </a:r>
          </a:p>
        </p:txBody>
      </p:sp>
      <p:sp>
        <p:nvSpPr>
          <p:cNvPr id="99" name="Shape 99"/>
          <p:cNvSpPr/>
          <p:nvPr/>
        </p:nvSpPr>
        <p:spPr>
          <a:xfrm>
            <a:off x="190650" y="1718828"/>
            <a:ext cx="629400" cy="360651"/>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666666"/>
              </a:buClr>
              <a:buSzPct val="25000"/>
              <a:buFont typeface="Georgia"/>
              <a:buNone/>
            </a:pPr>
            <a:r>
              <a:rPr lang="en-US" sz="1200" b="1" i="1" u="none" strike="noStrike" cap="none">
                <a:solidFill>
                  <a:srgbClr val="666666"/>
                </a:solidFill>
                <a:latin typeface="Georgia"/>
                <a:ea typeface="Georgia"/>
                <a:cs typeface="Georgia"/>
                <a:sym typeface="Georgia"/>
              </a:rPr>
              <a:t>Aug.</a:t>
            </a:r>
          </a:p>
        </p:txBody>
      </p:sp>
      <p:sp>
        <p:nvSpPr>
          <p:cNvPr id="100" name="Shape 100"/>
          <p:cNvSpPr/>
          <p:nvPr/>
        </p:nvSpPr>
        <p:spPr>
          <a:xfrm>
            <a:off x="190650" y="2346758"/>
            <a:ext cx="629400" cy="360651"/>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666666"/>
              </a:buClr>
              <a:buSzPct val="25000"/>
              <a:buFont typeface="Georgia"/>
              <a:buNone/>
            </a:pPr>
            <a:r>
              <a:rPr lang="en-US" sz="1200" b="1" i="1" u="none" strike="noStrike" cap="none">
                <a:solidFill>
                  <a:srgbClr val="666666"/>
                </a:solidFill>
                <a:latin typeface="Georgia"/>
                <a:ea typeface="Georgia"/>
                <a:cs typeface="Georgia"/>
                <a:sym typeface="Georgia"/>
              </a:rPr>
              <a:t>Sept.</a:t>
            </a:r>
          </a:p>
        </p:txBody>
      </p:sp>
      <p:sp>
        <p:nvSpPr>
          <p:cNvPr id="101" name="Shape 101"/>
          <p:cNvSpPr/>
          <p:nvPr/>
        </p:nvSpPr>
        <p:spPr>
          <a:xfrm>
            <a:off x="190650" y="2974690"/>
            <a:ext cx="629400" cy="360651"/>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666666"/>
              </a:buClr>
              <a:buSzPct val="25000"/>
              <a:buFont typeface="Georgia"/>
              <a:buNone/>
            </a:pPr>
            <a:r>
              <a:rPr lang="en-US" sz="1200" b="1" i="1" u="none" strike="noStrike" cap="none">
                <a:solidFill>
                  <a:srgbClr val="666666"/>
                </a:solidFill>
                <a:latin typeface="Georgia"/>
                <a:ea typeface="Georgia"/>
                <a:cs typeface="Georgia"/>
                <a:sym typeface="Georgia"/>
              </a:rPr>
              <a:t>Oct.</a:t>
            </a:r>
          </a:p>
        </p:txBody>
      </p:sp>
      <p:sp>
        <p:nvSpPr>
          <p:cNvPr id="102" name="Shape 102"/>
          <p:cNvSpPr/>
          <p:nvPr/>
        </p:nvSpPr>
        <p:spPr>
          <a:xfrm>
            <a:off x="190650" y="3602621"/>
            <a:ext cx="629400" cy="360651"/>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666666"/>
              </a:buClr>
              <a:buSzPct val="25000"/>
              <a:buFont typeface="Georgia"/>
              <a:buNone/>
            </a:pPr>
            <a:r>
              <a:rPr lang="en-US" sz="1200" b="1" i="1" u="none" strike="noStrike" cap="none">
                <a:solidFill>
                  <a:srgbClr val="666666"/>
                </a:solidFill>
                <a:latin typeface="Georgia"/>
                <a:ea typeface="Georgia"/>
                <a:cs typeface="Georgia"/>
                <a:sym typeface="Georgia"/>
              </a:rPr>
              <a:t>Nov.</a:t>
            </a:r>
          </a:p>
        </p:txBody>
      </p:sp>
      <p:cxnSp>
        <p:nvCxnSpPr>
          <p:cNvPr id="103" name="Shape 103"/>
          <p:cNvCxnSpPr/>
          <p:nvPr/>
        </p:nvCxnSpPr>
        <p:spPr>
          <a:xfrm flipH="1">
            <a:off x="908524" y="1122699"/>
            <a:ext cx="0" cy="3674702"/>
          </a:xfrm>
          <a:prstGeom prst="straightConnector1">
            <a:avLst/>
          </a:prstGeom>
          <a:noFill/>
          <a:ln w="19050" cap="flat" cmpd="sng">
            <a:solidFill>
              <a:srgbClr val="B7B7B7"/>
            </a:solidFill>
            <a:prstDash val="solid"/>
            <a:round/>
            <a:headEnd type="none" w="med" len="med"/>
            <a:tailEnd type="stealth" w="med" len="med"/>
          </a:ln>
        </p:spPr>
      </p:cxnSp>
      <p:sp>
        <p:nvSpPr>
          <p:cNvPr id="104" name="Shape 104"/>
          <p:cNvSpPr txBox="1">
            <a:spLocks noGrp="1"/>
          </p:cNvSpPr>
          <p:nvPr>
            <p:ph type="sldNum" idx="12"/>
          </p:nvPr>
        </p:nvSpPr>
        <p:spPr>
          <a:xfrm>
            <a:off x="8399474" y="4708580"/>
            <a:ext cx="393318" cy="380234"/>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Roadmap Q4Q1">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231300" y="205975"/>
            <a:ext cx="8681400" cy="85709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9pPr>
          </a:lstStyle>
          <a:p>
            <a:endParaRPr/>
          </a:p>
        </p:txBody>
      </p:sp>
      <p:sp>
        <p:nvSpPr>
          <p:cNvPr id="107" name="Shape 107"/>
          <p:cNvSpPr/>
          <p:nvPr/>
        </p:nvSpPr>
        <p:spPr>
          <a:xfrm>
            <a:off x="190650" y="1090899"/>
            <a:ext cx="629400" cy="360651"/>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666666"/>
              </a:buClr>
              <a:buSzPct val="25000"/>
              <a:buFont typeface="Georgia"/>
              <a:buNone/>
            </a:pPr>
            <a:r>
              <a:rPr lang="en-US" sz="1200" b="1" i="1" u="none" strike="noStrike" cap="none">
                <a:solidFill>
                  <a:srgbClr val="666666"/>
                </a:solidFill>
                <a:latin typeface="Georgia"/>
                <a:ea typeface="Georgia"/>
                <a:cs typeface="Georgia"/>
                <a:sym typeface="Georgia"/>
              </a:rPr>
              <a:t>Oct.</a:t>
            </a:r>
          </a:p>
        </p:txBody>
      </p:sp>
      <p:sp>
        <p:nvSpPr>
          <p:cNvPr id="108" name="Shape 108"/>
          <p:cNvSpPr/>
          <p:nvPr/>
        </p:nvSpPr>
        <p:spPr>
          <a:xfrm>
            <a:off x="190650" y="4230551"/>
            <a:ext cx="629400" cy="360651"/>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666666"/>
              </a:buClr>
              <a:buSzPct val="25000"/>
              <a:buFont typeface="Georgia"/>
              <a:buNone/>
            </a:pPr>
            <a:r>
              <a:rPr lang="en-US" sz="1200" b="1" i="1" u="none" strike="noStrike" cap="none">
                <a:solidFill>
                  <a:srgbClr val="666666"/>
                </a:solidFill>
                <a:latin typeface="Georgia"/>
                <a:ea typeface="Georgia"/>
                <a:cs typeface="Georgia"/>
                <a:sym typeface="Georgia"/>
              </a:rPr>
              <a:t>Mar.</a:t>
            </a:r>
          </a:p>
        </p:txBody>
      </p:sp>
      <p:sp>
        <p:nvSpPr>
          <p:cNvPr id="109" name="Shape 109"/>
          <p:cNvSpPr/>
          <p:nvPr/>
        </p:nvSpPr>
        <p:spPr>
          <a:xfrm>
            <a:off x="190650" y="1718828"/>
            <a:ext cx="629400" cy="360651"/>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666666"/>
              </a:buClr>
              <a:buSzPct val="25000"/>
              <a:buFont typeface="Georgia"/>
              <a:buNone/>
            </a:pPr>
            <a:r>
              <a:rPr lang="en-US" sz="1200" b="1" i="1" u="none" strike="noStrike" cap="none">
                <a:solidFill>
                  <a:srgbClr val="666666"/>
                </a:solidFill>
                <a:latin typeface="Georgia"/>
                <a:ea typeface="Georgia"/>
                <a:cs typeface="Georgia"/>
                <a:sym typeface="Georgia"/>
              </a:rPr>
              <a:t>Nov.</a:t>
            </a:r>
          </a:p>
        </p:txBody>
      </p:sp>
      <p:sp>
        <p:nvSpPr>
          <p:cNvPr id="110" name="Shape 110"/>
          <p:cNvSpPr/>
          <p:nvPr/>
        </p:nvSpPr>
        <p:spPr>
          <a:xfrm>
            <a:off x="190650" y="2974690"/>
            <a:ext cx="629400" cy="360651"/>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666666"/>
              </a:buClr>
              <a:buSzPct val="25000"/>
              <a:buFont typeface="Georgia"/>
              <a:buNone/>
            </a:pPr>
            <a:r>
              <a:rPr lang="en-US" sz="1200" b="1" i="1" u="none" strike="noStrike" cap="none">
                <a:solidFill>
                  <a:srgbClr val="666666"/>
                </a:solidFill>
                <a:latin typeface="Georgia"/>
                <a:ea typeface="Georgia"/>
                <a:cs typeface="Georgia"/>
                <a:sym typeface="Georgia"/>
              </a:rPr>
              <a:t>Jan.</a:t>
            </a:r>
          </a:p>
        </p:txBody>
      </p:sp>
      <p:sp>
        <p:nvSpPr>
          <p:cNvPr id="111" name="Shape 111"/>
          <p:cNvSpPr/>
          <p:nvPr/>
        </p:nvSpPr>
        <p:spPr>
          <a:xfrm>
            <a:off x="190650" y="3602621"/>
            <a:ext cx="629400" cy="360651"/>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666666"/>
              </a:buClr>
              <a:buSzPct val="25000"/>
              <a:buFont typeface="Georgia"/>
              <a:buNone/>
            </a:pPr>
            <a:r>
              <a:rPr lang="en-US" sz="1200" b="1" i="1" u="none" strike="noStrike" cap="none">
                <a:solidFill>
                  <a:srgbClr val="666666"/>
                </a:solidFill>
                <a:latin typeface="Georgia"/>
                <a:ea typeface="Georgia"/>
                <a:cs typeface="Georgia"/>
                <a:sym typeface="Georgia"/>
              </a:rPr>
              <a:t>Feb.</a:t>
            </a:r>
          </a:p>
        </p:txBody>
      </p:sp>
      <p:sp>
        <p:nvSpPr>
          <p:cNvPr id="112" name="Shape 112"/>
          <p:cNvSpPr/>
          <p:nvPr/>
        </p:nvSpPr>
        <p:spPr>
          <a:xfrm>
            <a:off x="190650" y="2346758"/>
            <a:ext cx="629400" cy="360651"/>
          </a:xfrm>
          <a:prstGeom prst="rect">
            <a:avLst/>
          </a:prstGeom>
          <a:noFill/>
          <a:ln>
            <a:noFill/>
          </a:ln>
        </p:spPr>
        <p:txBody>
          <a:bodyPr lIns="91400" tIns="91400" rIns="91400" bIns="91400" anchor="ctr" anchorCtr="0">
            <a:noAutofit/>
          </a:bodyPr>
          <a:lstStyle/>
          <a:p>
            <a:pPr marL="0" marR="0" lvl="0" indent="0" algn="r" rtl="0">
              <a:lnSpc>
                <a:spcPct val="100000"/>
              </a:lnSpc>
              <a:spcBef>
                <a:spcPts val="0"/>
              </a:spcBef>
              <a:spcAft>
                <a:spcPts val="0"/>
              </a:spcAft>
              <a:buClr>
                <a:srgbClr val="666666"/>
              </a:buClr>
              <a:buSzPct val="25000"/>
              <a:buFont typeface="Georgia"/>
              <a:buNone/>
            </a:pPr>
            <a:r>
              <a:rPr lang="en-US" sz="1200" b="1" i="1" u="none" strike="noStrike" cap="none">
                <a:solidFill>
                  <a:srgbClr val="666666"/>
                </a:solidFill>
                <a:latin typeface="Georgia"/>
                <a:ea typeface="Georgia"/>
                <a:cs typeface="Georgia"/>
                <a:sym typeface="Georgia"/>
              </a:rPr>
              <a:t>Dec.</a:t>
            </a:r>
          </a:p>
        </p:txBody>
      </p:sp>
      <p:cxnSp>
        <p:nvCxnSpPr>
          <p:cNvPr id="113" name="Shape 113"/>
          <p:cNvCxnSpPr/>
          <p:nvPr/>
        </p:nvCxnSpPr>
        <p:spPr>
          <a:xfrm flipH="1">
            <a:off x="908524" y="1122699"/>
            <a:ext cx="0" cy="3674702"/>
          </a:xfrm>
          <a:prstGeom prst="straightConnector1">
            <a:avLst/>
          </a:prstGeom>
          <a:noFill/>
          <a:ln w="19050" cap="flat" cmpd="sng">
            <a:solidFill>
              <a:srgbClr val="B7B7B7"/>
            </a:solidFill>
            <a:prstDash val="solid"/>
            <a:round/>
            <a:headEnd type="none" w="med" len="med"/>
            <a:tailEnd type="stealth" w="med" len="med"/>
          </a:ln>
        </p:spPr>
      </p:cxnSp>
      <p:sp>
        <p:nvSpPr>
          <p:cNvPr id="114" name="Shape 114"/>
          <p:cNvSpPr txBox="1">
            <a:spLocks noGrp="1"/>
          </p:cNvSpPr>
          <p:nvPr>
            <p:ph type="sldNum" idx="12"/>
          </p:nvPr>
        </p:nvSpPr>
        <p:spPr>
          <a:xfrm>
            <a:off x="8399474" y="4708580"/>
            <a:ext cx="393318" cy="380234"/>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p:nvPr/>
        </p:nvSpPr>
        <p:spPr>
          <a:xfrm>
            <a:off x="4565250" y="5062925"/>
            <a:ext cx="2284501" cy="80700"/>
          </a:xfrm>
          <a:prstGeom prst="rect">
            <a:avLst/>
          </a:prstGeom>
          <a:solidFill>
            <a:srgbClr val="F7B500"/>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 name="Shape 7"/>
          <p:cNvSpPr/>
          <p:nvPr/>
        </p:nvSpPr>
        <p:spPr>
          <a:xfrm>
            <a:off x="6849750" y="5062925"/>
            <a:ext cx="1148998" cy="80700"/>
          </a:xfrm>
          <a:prstGeom prst="rect">
            <a:avLst/>
          </a:prstGeom>
          <a:solidFill>
            <a:srgbClr val="8DC41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 name="Shape 8"/>
          <p:cNvSpPr/>
          <p:nvPr/>
        </p:nvSpPr>
        <p:spPr>
          <a:xfrm>
            <a:off x="7998749" y="5062925"/>
            <a:ext cx="1148998" cy="80700"/>
          </a:xfrm>
          <a:prstGeom prst="rect">
            <a:avLst/>
          </a:prstGeom>
          <a:solidFill>
            <a:srgbClr val="39C0E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 name="Shape 9"/>
          <p:cNvSpPr/>
          <p:nvPr/>
        </p:nvSpPr>
        <p:spPr>
          <a:xfrm>
            <a:off x="-3750" y="5062925"/>
            <a:ext cx="4569002" cy="80700"/>
          </a:xfrm>
          <a:prstGeom prst="rect">
            <a:avLst/>
          </a:prstGeom>
          <a:solidFill>
            <a:srgbClr val="E63427"/>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0" name="Shape 10"/>
          <p:cNvPicPr preferRelativeResize="0"/>
          <p:nvPr/>
        </p:nvPicPr>
        <p:blipFill rotWithShape="1">
          <a:blip r:embed="rId12">
            <a:alphaModFix/>
          </a:blip>
          <a:srcRect/>
          <a:stretch/>
        </p:blipFill>
        <p:spPr>
          <a:xfrm>
            <a:off x="105128" y="4833176"/>
            <a:ext cx="1199901" cy="161549"/>
          </a:xfrm>
          <a:prstGeom prst="rect">
            <a:avLst/>
          </a:prstGeom>
          <a:noFill/>
          <a:ln>
            <a:noFill/>
          </a:ln>
        </p:spPr>
      </p:pic>
      <p:pic>
        <p:nvPicPr>
          <p:cNvPr id="11" name="Shape 11"/>
          <p:cNvPicPr preferRelativeResize="0"/>
          <p:nvPr/>
        </p:nvPicPr>
        <p:blipFill rotWithShape="1">
          <a:blip r:embed="rId13">
            <a:alphaModFix/>
          </a:blip>
          <a:srcRect/>
          <a:stretch/>
        </p:blipFill>
        <p:spPr>
          <a:xfrm>
            <a:off x="1330311" y="4860353"/>
            <a:ext cx="1090387" cy="161549"/>
          </a:xfrm>
          <a:prstGeom prst="rect">
            <a:avLst/>
          </a:prstGeom>
          <a:noFill/>
          <a:ln>
            <a:noFill/>
          </a:ln>
        </p:spPr>
      </p:pic>
      <p:sp>
        <p:nvSpPr>
          <p:cNvPr id="12" name="Shape 12"/>
          <p:cNvSpPr txBox="1">
            <a:spLocks noGrp="1"/>
          </p:cNvSpPr>
          <p:nvPr>
            <p:ph type="title"/>
          </p:nvPr>
        </p:nvSpPr>
        <p:spPr>
          <a:xfrm>
            <a:off x="231300" y="205975"/>
            <a:ext cx="8681400" cy="85709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9pPr>
          </a:lstStyle>
          <a:p>
            <a:endParaRPr/>
          </a:p>
        </p:txBody>
      </p:sp>
      <p:sp>
        <p:nvSpPr>
          <p:cNvPr id="13" name="Shape 13"/>
          <p:cNvSpPr txBox="1">
            <a:spLocks noGrp="1"/>
          </p:cNvSpPr>
          <p:nvPr>
            <p:ph type="body" idx="1"/>
          </p:nvPr>
        </p:nvSpPr>
        <p:spPr>
          <a:xfrm>
            <a:off x="231300" y="1200150"/>
            <a:ext cx="8681400" cy="3574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399474" y="4708580"/>
            <a:ext cx="393318" cy="380234"/>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7" r:id="rId7"/>
    <p:sldLayoutId id="2147483658" r:id="rId8"/>
    <p:sldLayoutId id="2147483659"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tiff"/><Relationship Id="rId6"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tiff"/></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github.com/dhiltgen/docker-machine-kvm/releas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tiff"/></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9.tiff"/><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hyperlink" Target="https://kubernetes.io/" TargetMode="External"/><Relationship Id="rId4" Type="http://schemas.openxmlformats.org/officeDocument/2006/relationships/hyperlink" Target="https://github.com/kubernetes/kubernetes/milestones/" TargetMode="External"/><Relationship Id="rId5"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2.tiff"/></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hackmd.io/s/B1Oz17_7W"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tiff"/><Relationship Id="rId6"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tiff"/><Relationship Id="rId6"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ctrTitle" idx="4294967295"/>
          </p:nvPr>
        </p:nvSpPr>
        <p:spPr>
          <a:xfrm>
            <a:off x="483268" y="1136435"/>
            <a:ext cx="7206916" cy="1582702"/>
          </a:xfrm>
          <a:prstGeom prst="rect">
            <a:avLst/>
          </a:prstGeom>
          <a:noFill/>
          <a:ln>
            <a:noFill/>
          </a:ln>
        </p:spPr>
        <p:txBody>
          <a:bodyPr lIns="91400" tIns="91400" rIns="91400" bIns="91400" anchor="t" anchorCtr="0">
            <a:noAutofit/>
          </a:bodyPr>
          <a:lstStyle/>
          <a:p>
            <a:pPr marL="0" marR="0" lvl="0" indent="0" algn="ctr" rtl="0">
              <a:lnSpc>
                <a:spcPct val="100000"/>
              </a:lnSpc>
              <a:spcBef>
                <a:spcPts val="0"/>
              </a:spcBef>
              <a:spcAft>
                <a:spcPts val="0"/>
              </a:spcAft>
              <a:buClr>
                <a:srgbClr val="535353"/>
              </a:buClr>
              <a:buSzPct val="25000"/>
              <a:buFont typeface="Helvetica Neue"/>
              <a:buNone/>
            </a:pPr>
            <a:r>
              <a:rPr lang="en-US" altLang="zh-TW" dirty="0" smtClean="0">
                <a:solidFill>
                  <a:srgbClr val="535353"/>
                </a:solidFill>
                <a:latin typeface="Courier New" charset="0"/>
                <a:ea typeface="Courier New" charset="0"/>
                <a:cs typeface="Courier New" charset="0"/>
              </a:rPr>
              <a:t>Kubernetes</a:t>
            </a:r>
            <a:r>
              <a:rPr lang="zh-TW" altLang="en-US" dirty="0" smtClean="0">
                <a:solidFill>
                  <a:srgbClr val="535353"/>
                </a:solidFill>
                <a:latin typeface="Courier New" charset="0"/>
                <a:ea typeface="Courier New" charset="0"/>
                <a:cs typeface="Courier New" charset="0"/>
              </a:rPr>
              <a:t> </a:t>
            </a:r>
            <a:r>
              <a:rPr lang="en-US" altLang="zh-TW" dirty="0" smtClean="0">
                <a:solidFill>
                  <a:srgbClr val="535353"/>
                </a:solidFill>
                <a:latin typeface="Courier New" charset="0"/>
                <a:ea typeface="Courier New" charset="0"/>
                <a:cs typeface="Courier New" charset="0"/>
              </a:rPr>
              <a:t/>
            </a:r>
            <a:br>
              <a:rPr lang="en-US" altLang="zh-TW" dirty="0" smtClean="0">
                <a:solidFill>
                  <a:srgbClr val="535353"/>
                </a:solidFill>
                <a:latin typeface="Courier New" charset="0"/>
                <a:ea typeface="Courier New" charset="0"/>
                <a:cs typeface="Courier New" charset="0"/>
              </a:rPr>
            </a:br>
            <a:r>
              <a:rPr lang="en-US" altLang="zh-TW" dirty="0" smtClean="0">
                <a:solidFill>
                  <a:srgbClr val="535353"/>
                </a:solidFill>
                <a:latin typeface="Courier New" charset="0"/>
                <a:ea typeface="Courier New" charset="0"/>
                <a:cs typeface="Courier New" charset="0"/>
              </a:rPr>
              <a:t>Introduction</a:t>
            </a:r>
            <a:endParaRPr lang="en-US" strike="sngStrike" dirty="0">
              <a:solidFill>
                <a:srgbClr val="535353"/>
              </a:solidFill>
            </a:endParaRPr>
          </a:p>
        </p:txBody>
      </p:sp>
      <p:grpSp>
        <p:nvGrpSpPr>
          <p:cNvPr id="3" name="Group 2"/>
          <p:cNvGrpSpPr/>
          <p:nvPr/>
        </p:nvGrpSpPr>
        <p:grpSpPr>
          <a:xfrm>
            <a:off x="2277882" y="174865"/>
            <a:ext cx="3617688" cy="564669"/>
            <a:chOff x="3002808" y="174864"/>
            <a:chExt cx="3617688" cy="564669"/>
          </a:xfrm>
        </p:grpSpPr>
        <p:pic>
          <p:nvPicPr>
            <p:cNvPr id="357" name="Shape 357"/>
            <p:cNvPicPr preferRelativeResize="0"/>
            <p:nvPr/>
          </p:nvPicPr>
          <p:blipFill rotWithShape="1">
            <a:blip r:embed="rId3">
              <a:alphaModFix/>
            </a:blip>
            <a:srcRect/>
            <a:stretch/>
          </p:blipFill>
          <p:spPr>
            <a:xfrm>
              <a:off x="5277045" y="174864"/>
              <a:ext cx="1343451" cy="564669"/>
            </a:xfrm>
            <a:prstGeom prst="rect">
              <a:avLst/>
            </a:prstGeom>
            <a:noFill/>
            <a:ln>
              <a:noFill/>
            </a:ln>
          </p:spPr>
        </p:pic>
        <p:grpSp>
          <p:nvGrpSpPr>
            <p:cNvPr id="358" name="Shape 358"/>
            <p:cNvGrpSpPr/>
            <p:nvPr/>
          </p:nvGrpSpPr>
          <p:grpSpPr>
            <a:xfrm>
              <a:off x="3002808" y="187669"/>
              <a:ext cx="2167836" cy="539061"/>
              <a:chOff x="0" y="0"/>
              <a:chExt cx="2167834" cy="539059"/>
            </a:xfrm>
          </p:grpSpPr>
          <p:pic>
            <p:nvPicPr>
              <p:cNvPr id="359" name="Shape 359"/>
              <p:cNvPicPr preferRelativeResize="0"/>
              <p:nvPr/>
            </p:nvPicPr>
            <p:blipFill rotWithShape="1">
              <a:blip r:embed="rId4">
                <a:alphaModFix/>
              </a:blip>
              <a:srcRect/>
              <a:stretch/>
            </p:blipFill>
            <p:spPr>
              <a:xfrm>
                <a:off x="0" y="0"/>
                <a:ext cx="2167834" cy="539059"/>
              </a:xfrm>
              <a:prstGeom prst="rect">
                <a:avLst/>
              </a:prstGeom>
              <a:noFill/>
              <a:ln>
                <a:noFill/>
              </a:ln>
            </p:spPr>
          </p:pic>
          <p:pic>
            <p:nvPicPr>
              <p:cNvPr id="360" name="Shape 360"/>
              <p:cNvPicPr preferRelativeResize="0"/>
              <p:nvPr/>
            </p:nvPicPr>
            <p:blipFill rotWithShape="1">
              <a:blip r:embed="rId5">
                <a:alphaModFix/>
              </a:blip>
              <a:srcRect/>
              <a:stretch/>
            </p:blipFill>
            <p:spPr>
              <a:xfrm>
                <a:off x="707635" y="396900"/>
                <a:ext cx="1409364" cy="113681"/>
              </a:xfrm>
              <a:prstGeom prst="rect">
                <a:avLst/>
              </a:prstGeom>
              <a:noFill/>
              <a:ln>
                <a:noFill/>
              </a:ln>
            </p:spPr>
          </p:pic>
        </p:grpSp>
      </p:grpSp>
      <p:sp>
        <p:nvSpPr>
          <p:cNvPr id="10" name="Shape 356"/>
          <p:cNvSpPr txBox="1">
            <a:spLocks/>
          </p:cNvSpPr>
          <p:nvPr/>
        </p:nvSpPr>
        <p:spPr>
          <a:xfrm>
            <a:off x="485323" y="2941172"/>
            <a:ext cx="7206916" cy="1446677"/>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9pPr>
          </a:lstStyle>
          <a:p>
            <a:pPr algn="ctr">
              <a:buClr>
                <a:srgbClr val="535353"/>
              </a:buClr>
              <a:buSzPct val="25000"/>
              <a:buFont typeface="Helvetica Neue"/>
              <a:buNone/>
            </a:pPr>
            <a:r>
              <a:rPr lang="en-US" altLang="zh-TW" sz="2400" b="0" dirty="0" smtClean="0">
                <a:solidFill>
                  <a:srgbClr val="535353"/>
                </a:solidFill>
                <a:latin typeface="Courier New" charset="0"/>
                <a:ea typeface="Courier New" charset="0"/>
                <a:cs typeface="Courier New" charset="0"/>
              </a:rPr>
              <a:t>Alfie</a:t>
            </a:r>
            <a:r>
              <a:rPr lang="zh-TW" altLang="en-US" sz="2400" b="0" dirty="0" smtClean="0">
                <a:solidFill>
                  <a:srgbClr val="535353"/>
                </a:solidFill>
                <a:latin typeface="Courier New" charset="0"/>
                <a:ea typeface="Courier New" charset="0"/>
                <a:cs typeface="Courier New" charset="0"/>
              </a:rPr>
              <a:t> </a:t>
            </a:r>
            <a:r>
              <a:rPr lang="en-US" altLang="zh-TW" sz="2400" b="0" dirty="0" smtClean="0">
                <a:solidFill>
                  <a:srgbClr val="535353"/>
                </a:solidFill>
                <a:latin typeface="Courier New" charset="0"/>
                <a:ea typeface="Courier New" charset="0"/>
                <a:cs typeface="Courier New" charset="0"/>
              </a:rPr>
              <a:t>Chen</a:t>
            </a:r>
          </a:p>
          <a:p>
            <a:pPr algn="ctr">
              <a:buClr>
                <a:srgbClr val="535353"/>
              </a:buClr>
              <a:buSzPct val="25000"/>
              <a:buFont typeface="Helvetica Neue"/>
              <a:buNone/>
            </a:pPr>
            <a:r>
              <a:rPr lang="en-US" altLang="zh-TW" sz="2000" b="0" dirty="0" smtClean="0">
                <a:solidFill>
                  <a:srgbClr val="535353"/>
                </a:solidFill>
                <a:latin typeface="Courier New" charset="0"/>
                <a:ea typeface="Courier New" charset="0"/>
                <a:cs typeface="Courier New" charset="0"/>
              </a:rPr>
              <a:t>2018/01/09</a:t>
            </a:r>
          </a:p>
          <a:p>
            <a:pPr algn="ctr">
              <a:buClr>
                <a:srgbClr val="535353"/>
              </a:buClr>
              <a:buSzPct val="25000"/>
              <a:buFont typeface="Helvetica Neue"/>
              <a:buNone/>
            </a:pPr>
            <a:endParaRPr lang="en-US" sz="2000" b="0" dirty="0">
              <a:solidFill>
                <a:srgbClr val="535353"/>
              </a:solidFill>
              <a:latin typeface="Courier New" charset="0"/>
              <a:ea typeface="Courier New" charset="0"/>
              <a:cs typeface="Courier New" charset="0"/>
            </a:endParaRPr>
          </a:p>
          <a:p>
            <a:pPr algn="ctr">
              <a:buClr>
                <a:srgbClr val="535353"/>
              </a:buClr>
              <a:buSzPct val="25000"/>
              <a:buFont typeface="Helvetica Neue"/>
              <a:buNone/>
            </a:pPr>
            <a:r>
              <a:rPr lang="en-US" sz="1100" b="0" u="sng" dirty="0" err="1">
                <a:solidFill>
                  <a:srgbClr val="0070C0"/>
                </a:solidFill>
                <a:latin typeface="Courier New" charset="0"/>
                <a:ea typeface="Courier New" charset="0"/>
                <a:cs typeface="Courier New" charset="0"/>
              </a:rPr>
              <a:t>a</a:t>
            </a:r>
            <a:r>
              <a:rPr lang="en-US" sz="1100" b="0" u="sng" dirty="0" err="1" smtClean="0">
                <a:solidFill>
                  <a:srgbClr val="0070C0"/>
                </a:solidFill>
                <a:latin typeface="Courier New" charset="0"/>
                <a:ea typeface="Courier New" charset="0"/>
                <a:cs typeface="Courier New" charset="0"/>
              </a:rPr>
              <a:t>lfie.c@inwinstack.com</a:t>
            </a:r>
            <a:endParaRPr lang="en-US" sz="2400" b="0" u="sng" dirty="0">
              <a:solidFill>
                <a:srgbClr val="0070C0"/>
              </a:solidFill>
            </a:endParaRPr>
          </a:p>
        </p:txBody>
      </p:sp>
      <p:pic>
        <p:nvPicPr>
          <p:cNvPr id="13" name="Picture 12"/>
          <p:cNvPicPr>
            <a:picLocks noChangeAspect="1"/>
          </p:cNvPicPr>
          <p:nvPr/>
        </p:nvPicPr>
        <p:blipFill rotWithShape="1">
          <a:blip r:embed="rId6"/>
          <a:srcRect l="7368" r="7327"/>
          <a:stretch/>
        </p:blipFill>
        <p:spPr>
          <a:xfrm>
            <a:off x="383046" y="1706880"/>
            <a:ext cx="2014466" cy="202412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u="sng" dirty="0" smtClean="0">
                <a:latin typeface="Courier New" charset="0"/>
                <a:ea typeface="Courier New" charset="0"/>
                <a:cs typeface="Courier New" charset="0"/>
                <a:sym typeface="Helvetica Neue"/>
              </a:rPr>
              <a:t>Kubernetes Cluster</a:t>
            </a:r>
            <a:endParaRPr lang="en-US" sz="3600" b="1" i="0" u="sng" strike="noStrike" cap="none" dirty="0">
              <a:solidFill>
                <a:srgbClr val="000000"/>
              </a:solidFill>
              <a:latin typeface="Courier New" charset="0"/>
              <a:ea typeface="Courier New" charset="0"/>
              <a:cs typeface="Courier New" charset="0"/>
              <a:sym typeface="Helvetica Neue"/>
            </a:endParaRPr>
          </a:p>
        </p:txBody>
      </p:sp>
      <p:pic>
        <p:nvPicPr>
          <p:cNvPr id="3" name="Picture 2"/>
          <p:cNvPicPr>
            <a:picLocks noChangeAspect="1"/>
          </p:cNvPicPr>
          <p:nvPr/>
        </p:nvPicPr>
        <p:blipFill>
          <a:blip r:embed="rId3"/>
          <a:stretch>
            <a:fillRect/>
          </a:stretch>
        </p:blipFill>
        <p:spPr>
          <a:xfrm>
            <a:off x="5139487" y="1165333"/>
            <a:ext cx="3573589" cy="1817226"/>
          </a:xfrm>
          <a:prstGeom prst="rect">
            <a:avLst/>
          </a:prstGeom>
        </p:spPr>
      </p:pic>
      <p:pic>
        <p:nvPicPr>
          <p:cNvPr id="10" name="Picture 9"/>
          <p:cNvPicPr>
            <a:picLocks noChangeAspect="1"/>
          </p:cNvPicPr>
          <p:nvPr/>
        </p:nvPicPr>
        <p:blipFill>
          <a:blip r:embed="rId4"/>
          <a:stretch>
            <a:fillRect/>
          </a:stretch>
        </p:blipFill>
        <p:spPr>
          <a:xfrm>
            <a:off x="5139486" y="3085435"/>
            <a:ext cx="3573589" cy="1817227"/>
          </a:xfrm>
          <a:prstGeom prst="rect">
            <a:avLst/>
          </a:prstGeom>
        </p:spPr>
      </p:pic>
      <p:pic>
        <p:nvPicPr>
          <p:cNvPr id="42" name="Picture 41"/>
          <p:cNvPicPr>
            <a:picLocks noChangeAspect="1"/>
          </p:cNvPicPr>
          <p:nvPr/>
        </p:nvPicPr>
        <p:blipFill rotWithShape="1">
          <a:blip r:embed="rId5"/>
          <a:srcRect b="36361"/>
          <a:stretch/>
        </p:blipFill>
        <p:spPr>
          <a:xfrm>
            <a:off x="8041576" y="1909314"/>
            <a:ext cx="579923" cy="329264"/>
          </a:xfrm>
          <a:prstGeom prst="rect">
            <a:avLst/>
          </a:prstGeom>
        </p:spPr>
      </p:pic>
      <p:pic>
        <p:nvPicPr>
          <p:cNvPr id="43" name="Picture 42"/>
          <p:cNvPicPr>
            <a:picLocks noChangeAspect="1"/>
          </p:cNvPicPr>
          <p:nvPr/>
        </p:nvPicPr>
        <p:blipFill rotWithShape="1">
          <a:blip r:embed="rId5"/>
          <a:srcRect b="36361"/>
          <a:stretch/>
        </p:blipFill>
        <p:spPr>
          <a:xfrm>
            <a:off x="8041576" y="3829416"/>
            <a:ext cx="579923" cy="329264"/>
          </a:xfrm>
          <a:prstGeom prst="rect">
            <a:avLst/>
          </a:prstGeom>
        </p:spPr>
      </p:pic>
      <p:grpSp>
        <p:nvGrpSpPr>
          <p:cNvPr id="45" name="Group 44"/>
          <p:cNvGrpSpPr/>
          <p:nvPr/>
        </p:nvGrpSpPr>
        <p:grpSpPr>
          <a:xfrm>
            <a:off x="604063" y="1121875"/>
            <a:ext cx="3573590" cy="1025978"/>
            <a:chOff x="604063" y="1121875"/>
            <a:chExt cx="3573590" cy="1025978"/>
          </a:xfrm>
        </p:grpSpPr>
        <p:pic>
          <p:nvPicPr>
            <p:cNvPr id="46" name="Picture 45"/>
            <p:cNvPicPr>
              <a:picLocks noChangeAspect="1"/>
            </p:cNvPicPr>
            <p:nvPr/>
          </p:nvPicPr>
          <p:blipFill>
            <a:blip r:embed="rId6"/>
            <a:stretch>
              <a:fillRect/>
            </a:stretch>
          </p:blipFill>
          <p:spPr>
            <a:xfrm>
              <a:off x="604063" y="1165333"/>
              <a:ext cx="3573590" cy="982520"/>
            </a:xfrm>
            <a:prstGeom prst="rect">
              <a:avLst/>
            </a:prstGeom>
          </p:spPr>
        </p:pic>
        <p:pic>
          <p:nvPicPr>
            <p:cNvPr id="47" name="Picture 46"/>
            <p:cNvPicPr>
              <a:picLocks noChangeAspect="1"/>
            </p:cNvPicPr>
            <p:nvPr/>
          </p:nvPicPr>
          <p:blipFill rotWithShape="1">
            <a:blip r:embed="rId5"/>
            <a:srcRect b="36361"/>
            <a:stretch/>
          </p:blipFill>
          <p:spPr>
            <a:xfrm>
              <a:off x="3487897" y="1121875"/>
              <a:ext cx="579923" cy="329264"/>
            </a:xfrm>
            <a:prstGeom prst="rect">
              <a:avLst/>
            </a:prstGeom>
          </p:spPr>
        </p:pic>
      </p:grpSp>
      <p:sp>
        <p:nvSpPr>
          <p:cNvPr id="50" name="Cloud 49"/>
          <p:cNvSpPr/>
          <p:nvPr/>
        </p:nvSpPr>
        <p:spPr>
          <a:xfrm>
            <a:off x="193728" y="3241019"/>
            <a:ext cx="1601206" cy="588397"/>
          </a:xfrm>
          <a:prstGeom prst="cloud">
            <a:avLst/>
          </a:prstGeom>
          <a:solidFill>
            <a:schemeClr val="accent2">
              <a:lumMod val="40000"/>
              <a:lumOff val="60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tx1"/>
                </a:solidFill>
                <a:latin typeface="Courier New" charset="0"/>
                <a:ea typeface="Courier New" charset="0"/>
                <a:cs typeface="Courier New" charset="0"/>
              </a:rPr>
              <a:t>I</a:t>
            </a:r>
            <a:r>
              <a:rPr lang="en-US" altLang="zh-TW" smtClean="0">
                <a:solidFill>
                  <a:schemeClr val="tx1"/>
                </a:solidFill>
                <a:latin typeface="Courier New" charset="0"/>
                <a:ea typeface="Courier New" charset="0"/>
                <a:cs typeface="Courier New" charset="0"/>
              </a:rPr>
              <a:t>nternet</a:t>
            </a:r>
            <a:endParaRPr lang="en-US">
              <a:solidFill>
                <a:schemeClr val="tx1"/>
              </a:solidFill>
              <a:latin typeface="Courier New" charset="0"/>
              <a:ea typeface="Courier New" charset="0"/>
              <a:cs typeface="Courier New" charset="0"/>
            </a:endParaRPr>
          </a:p>
        </p:txBody>
      </p:sp>
      <p:cxnSp>
        <p:nvCxnSpPr>
          <p:cNvPr id="4" name="Straight Connector 3"/>
          <p:cNvCxnSpPr>
            <a:stCxn id="50" idx="0"/>
            <a:endCxn id="52" idx="1"/>
          </p:cNvCxnSpPr>
          <p:nvPr/>
        </p:nvCxnSpPr>
        <p:spPr>
          <a:xfrm flipV="1">
            <a:off x="1793600" y="3535217"/>
            <a:ext cx="597258"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225800" y="2648662"/>
            <a:ext cx="3860800" cy="880480"/>
          </a:xfrm>
          <a:custGeom>
            <a:avLst/>
            <a:gdLst>
              <a:gd name="connsiteX0" fmla="*/ 0 w 3860800"/>
              <a:gd name="connsiteY0" fmla="*/ 829733 h 829733"/>
              <a:gd name="connsiteX1" fmla="*/ 1752600 w 3860800"/>
              <a:gd name="connsiteY1" fmla="*/ 601133 h 829733"/>
              <a:gd name="connsiteX2" fmla="*/ 3860800 w 3860800"/>
              <a:gd name="connsiteY2" fmla="*/ 0 h 829733"/>
            </a:gdLst>
            <a:ahLst/>
            <a:cxnLst>
              <a:cxn ang="0">
                <a:pos x="connsiteX0" y="connsiteY0"/>
              </a:cxn>
              <a:cxn ang="0">
                <a:pos x="connsiteX1" y="connsiteY1"/>
              </a:cxn>
              <a:cxn ang="0">
                <a:pos x="connsiteX2" y="connsiteY2"/>
              </a:cxn>
            </a:cxnLst>
            <a:rect l="l" t="t" r="r" b="b"/>
            <a:pathLst>
              <a:path w="3860800" h="829733">
                <a:moveTo>
                  <a:pt x="0" y="829733"/>
                </a:moveTo>
                <a:cubicBezTo>
                  <a:pt x="554566" y="784577"/>
                  <a:pt x="1109133" y="739422"/>
                  <a:pt x="1752600" y="601133"/>
                </a:cubicBezTo>
                <a:cubicBezTo>
                  <a:pt x="2396067" y="462844"/>
                  <a:pt x="3860800" y="0"/>
                  <a:pt x="386080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flipV="1">
            <a:off x="3225800" y="3483367"/>
            <a:ext cx="3860800" cy="829733"/>
          </a:xfrm>
          <a:custGeom>
            <a:avLst/>
            <a:gdLst>
              <a:gd name="connsiteX0" fmla="*/ 0 w 3860800"/>
              <a:gd name="connsiteY0" fmla="*/ 829733 h 829733"/>
              <a:gd name="connsiteX1" fmla="*/ 1752600 w 3860800"/>
              <a:gd name="connsiteY1" fmla="*/ 601133 h 829733"/>
              <a:gd name="connsiteX2" fmla="*/ 3860800 w 3860800"/>
              <a:gd name="connsiteY2" fmla="*/ 0 h 829733"/>
            </a:gdLst>
            <a:ahLst/>
            <a:cxnLst>
              <a:cxn ang="0">
                <a:pos x="connsiteX0" y="connsiteY0"/>
              </a:cxn>
              <a:cxn ang="0">
                <a:pos x="connsiteX1" y="connsiteY1"/>
              </a:cxn>
              <a:cxn ang="0">
                <a:pos x="connsiteX2" y="connsiteY2"/>
              </a:cxn>
            </a:cxnLst>
            <a:rect l="l" t="t" r="r" b="b"/>
            <a:pathLst>
              <a:path w="3860800" h="829733">
                <a:moveTo>
                  <a:pt x="0" y="829733"/>
                </a:moveTo>
                <a:cubicBezTo>
                  <a:pt x="554566" y="784577"/>
                  <a:pt x="1109133" y="739422"/>
                  <a:pt x="1752600" y="601133"/>
                </a:cubicBezTo>
                <a:cubicBezTo>
                  <a:pt x="2396067" y="462844"/>
                  <a:pt x="3860800" y="0"/>
                  <a:pt x="386080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2390858" y="3380952"/>
            <a:ext cx="1199627" cy="3085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ysClr val="windowText" lastClr="000000"/>
                </a:solidFill>
                <a:latin typeface="Courier New" charset="0"/>
                <a:ea typeface="Courier New" charset="0"/>
                <a:cs typeface="Courier New" charset="0"/>
              </a:rPr>
              <a:t>firewall</a:t>
            </a:r>
            <a:endParaRPr lang="en-US" sz="1000" dirty="0">
              <a:solidFill>
                <a:sysClr val="windowText" lastClr="000000"/>
              </a:solidFill>
              <a:latin typeface="Courier New" charset="0"/>
              <a:ea typeface="Courier New" charset="0"/>
              <a:cs typeface="Courier New" charset="0"/>
            </a:endParaRPr>
          </a:p>
        </p:txBody>
      </p:sp>
      <p:sp>
        <p:nvSpPr>
          <p:cNvPr id="55" name="Pie 54"/>
          <p:cNvSpPr/>
          <p:nvPr/>
        </p:nvSpPr>
        <p:spPr>
          <a:xfrm rot="6937670">
            <a:off x="6979871" y="2425082"/>
            <a:ext cx="371442" cy="371442"/>
          </a:xfrm>
          <a:prstGeom prst="pie">
            <a:avLst>
              <a:gd name="adj1" fmla="val 1170955"/>
              <a:gd name="adj2" fmla="val 397054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Pie 55"/>
          <p:cNvSpPr/>
          <p:nvPr/>
        </p:nvSpPr>
        <p:spPr>
          <a:xfrm rot="9547545">
            <a:off x="6898953" y="4142721"/>
            <a:ext cx="371442" cy="371442"/>
          </a:xfrm>
          <a:prstGeom prst="pie">
            <a:avLst>
              <a:gd name="adj1" fmla="val 1170955"/>
              <a:gd name="adj2" fmla="val 397054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89005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altLang="zh-TW" u="sng" dirty="0" smtClean="0">
                <a:latin typeface="Courier New" charset="0"/>
                <a:ea typeface="Courier New" charset="0"/>
                <a:cs typeface="Courier New" charset="0"/>
                <a:sym typeface="Helvetica Neue"/>
              </a:rPr>
              <a:t>K8S Concepts</a:t>
            </a:r>
            <a:r>
              <a:rPr lang="zh-TW" altLang="en-US" u="sng" dirty="0" smtClean="0">
                <a:latin typeface="Courier New" charset="0"/>
                <a:ea typeface="Courier New" charset="0"/>
                <a:cs typeface="Courier New" charset="0"/>
                <a:sym typeface="Helvetica Neue"/>
              </a:rPr>
              <a:t> </a:t>
            </a:r>
            <a:r>
              <a:rPr lang="en-US" altLang="zh-TW" u="sng" dirty="0" smtClean="0">
                <a:latin typeface="Courier New" charset="0"/>
                <a:ea typeface="Courier New" charset="0"/>
                <a:cs typeface="Courier New" charset="0"/>
                <a:sym typeface="Helvetica Neue"/>
              </a:rPr>
              <a:t>&amp;</a:t>
            </a:r>
            <a:r>
              <a:rPr lang="zh-TW" altLang="en-US" u="sng" dirty="0" smtClean="0">
                <a:latin typeface="Courier New" charset="0"/>
                <a:ea typeface="Courier New" charset="0"/>
                <a:cs typeface="Courier New" charset="0"/>
                <a:sym typeface="Helvetica Neue"/>
              </a:rPr>
              <a:t> </a:t>
            </a:r>
            <a:r>
              <a:rPr lang="en-US" altLang="zh-TW" u="sng" dirty="0" smtClean="0">
                <a:latin typeface="Courier New" charset="0"/>
                <a:ea typeface="Courier New" charset="0"/>
                <a:cs typeface="Courier New" charset="0"/>
                <a:sym typeface="Helvetica Neue"/>
              </a:rPr>
              <a:t>Terms</a:t>
            </a:r>
            <a:endParaRPr lang="en-US" sz="3600" b="1" i="0" u="sng" strike="noStrike" cap="none" dirty="0">
              <a:solidFill>
                <a:srgbClr val="000000"/>
              </a:solidFill>
              <a:latin typeface="Courier New" charset="0"/>
              <a:ea typeface="Courier New" charset="0"/>
              <a:cs typeface="Courier New" charset="0"/>
              <a:sym typeface="Helvetica Neue"/>
            </a:endParaRPr>
          </a:p>
        </p:txBody>
      </p:sp>
      <p:sp>
        <p:nvSpPr>
          <p:cNvPr id="367" name="Shape 367"/>
          <p:cNvSpPr txBox="1">
            <a:spLocks noGrp="1"/>
          </p:cNvSpPr>
          <p:nvPr>
            <p:ph type="body" idx="1"/>
          </p:nvPr>
        </p:nvSpPr>
        <p:spPr>
          <a:xfrm>
            <a:off x="231300" y="1190775"/>
            <a:ext cx="8681400" cy="3461436"/>
          </a:xfrm>
          <a:prstGeom prst="rect">
            <a:avLst/>
          </a:prstGeom>
          <a:noFill/>
          <a:ln>
            <a:noFill/>
          </a:ln>
        </p:spPr>
        <p:txBody>
          <a:bodyPr lIns="91400" tIns="91400" rIns="91400" bIns="91400" numCol="2" anchor="t" anchorCtr="0">
            <a:noAutofit/>
          </a:bodyPr>
          <a:lstStyle/>
          <a:p>
            <a:pPr marL="180000" lvl="3" indent="-180000">
              <a:lnSpc>
                <a:spcPct val="115000"/>
              </a:lnSpc>
              <a:buClrTx/>
              <a:buSzPct val="100000"/>
              <a:buFont typeface="Arial" charset="0"/>
              <a:buChar char="•"/>
            </a:pPr>
            <a:r>
              <a:rPr lang="zh-TW" altLang="en-US" sz="2800" dirty="0" smtClean="0">
                <a:latin typeface="Courier New" charset="0"/>
                <a:ea typeface="Courier New" charset="0"/>
                <a:cs typeface="Courier New" charset="0"/>
              </a:rPr>
              <a:t> </a:t>
            </a:r>
            <a:r>
              <a:rPr lang="en-US" altLang="zh-TW" sz="2800" dirty="0" smtClean="0">
                <a:latin typeface="Courier New" charset="0"/>
                <a:ea typeface="Courier New" charset="0"/>
                <a:cs typeface="Courier New" charset="0"/>
              </a:rPr>
              <a:t>Pods (</a:t>
            </a:r>
            <a:r>
              <a:rPr lang="en-US" altLang="zh-TW" sz="2800" dirty="0" err="1" smtClean="0">
                <a:latin typeface="Courier New" charset="0"/>
                <a:ea typeface="Courier New" charset="0"/>
                <a:cs typeface="Courier New" charset="0"/>
              </a:rPr>
              <a:t>po</a:t>
            </a:r>
            <a:r>
              <a:rPr lang="en-US" altLang="zh-TW" sz="2800" dirty="0" smtClean="0">
                <a:latin typeface="Courier New" charset="0"/>
                <a:ea typeface="Courier New" charset="0"/>
                <a:cs typeface="Courier New" charset="0"/>
              </a:rPr>
              <a:t>)</a:t>
            </a:r>
          </a:p>
          <a:p>
            <a:pPr marL="180000" lvl="3" indent="-180000">
              <a:lnSpc>
                <a:spcPct val="115000"/>
              </a:lnSpc>
              <a:buClrTx/>
              <a:buSzPct val="100000"/>
              <a:buFont typeface="Arial" charset="0"/>
              <a:buChar char="•"/>
            </a:pPr>
            <a:r>
              <a:rPr lang="zh-TW" altLang="en-US" sz="2800" dirty="0" smtClean="0">
                <a:latin typeface="Courier New" charset="0"/>
                <a:ea typeface="Courier New" charset="0"/>
                <a:cs typeface="Courier New" charset="0"/>
              </a:rPr>
              <a:t> </a:t>
            </a:r>
            <a:r>
              <a:rPr lang="en-US" altLang="zh-TW" sz="2800" dirty="0" smtClean="0">
                <a:latin typeface="Courier New" charset="0"/>
                <a:ea typeface="Courier New" charset="0"/>
                <a:cs typeface="Courier New" charset="0"/>
              </a:rPr>
              <a:t>Label</a:t>
            </a:r>
            <a:endParaRPr lang="en-US" altLang="zh-TW" sz="2400" dirty="0">
              <a:latin typeface="Courier New" charset="0"/>
              <a:ea typeface="Courier New" charset="0"/>
              <a:cs typeface="Courier New" charset="0"/>
            </a:endParaRPr>
          </a:p>
          <a:p>
            <a:pPr marL="180000" lvl="3" indent="-180000">
              <a:lnSpc>
                <a:spcPct val="115000"/>
              </a:lnSpc>
              <a:buClrTx/>
              <a:buSzPct val="100000"/>
              <a:buFont typeface="Arial" charset="0"/>
              <a:buChar char="•"/>
            </a:pPr>
            <a:r>
              <a:rPr lang="zh-TW" altLang="en-US" sz="2800" dirty="0" smtClean="0">
                <a:latin typeface="Courier New" charset="0"/>
                <a:ea typeface="Courier New" charset="0"/>
                <a:cs typeface="Courier New" charset="0"/>
              </a:rPr>
              <a:t> </a:t>
            </a:r>
            <a:r>
              <a:rPr lang="en-US" altLang="zh-TW" sz="2800" dirty="0" smtClean="0">
                <a:latin typeface="Courier New" charset="0"/>
                <a:ea typeface="Courier New" charset="0"/>
                <a:cs typeface="Courier New" charset="0"/>
              </a:rPr>
              <a:t>Service (svc)</a:t>
            </a:r>
          </a:p>
          <a:p>
            <a:pPr marL="180000" lvl="3" indent="-180000">
              <a:lnSpc>
                <a:spcPct val="115000"/>
              </a:lnSpc>
              <a:buClrTx/>
              <a:buSzPct val="100000"/>
              <a:buFont typeface="Arial" charset="0"/>
              <a:buChar char="•"/>
            </a:pPr>
            <a:endParaRPr lang="en-US" altLang="zh-TW" sz="2800" dirty="0" smtClean="0">
              <a:latin typeface="Courier New" charset="0"/>
              <a:ea typeface="Courier New" charset="0"/>
              <a:cs typeface="Courier New" charset="0"/>
            </a:endParaRPr>
          </a:p>
          <a:p>
            <a:pPr marL="180000" lvl="3" indent="-180000">
              <a:lnSpc>
                <a:spcPct val="115000"/>
              </a:lnSpc>
              <a:buClrTx/>
              <a:buSzPct val="100000"/>
              <a:buFont typeface="Arial" charset="0"/>
              <a:buChar char="•"/>
            </a:pPr>
            <a:endParaRPr lang="en-US" altLang="zh-TW" sz="2800" dirty="0" smtClean="0">
              <a:latin typeface="Courier New" charset="0"/>
              <a:ea typeface="Courier New" charset="0"/>
              <a:cs typeface="Courier New" charset="0"/>
            </a:endParaRPr>
          </a:p>
          <a:p>
            <a:pPr marL="180000" lvl="3" indent="-180000">
              <a:lnSpc>
                <a:spcPct val="115000"/>
              </a:lnSpc>
              <a:buClrTx/>
              <a:buSzPct val="100000"/>
              <a:buFont typeface="Arial" charset="0"/>
              <a:buChar char="•"/>
            </a:pPr>
            <a:endParaRPr lang="en-US" altLang="zh-TW" sz="2800" dirty="0" smtClean="0">
              <a:latin typeface="Courier New" charset="0"/>
              <a:ea typeface="Courier New" charset="0"/>
              <a:cs typeface="Courier New" charset="0"/>
            </a:endParaRPr>
          </a:p>
          <a:p>
            <a:pPr marL="180000" lvl="3" indent="-180000">
              <a:lnSpc>
                <a:spcPct val="115000"/>
              </a:lnSpc>
              <a:buClrTx/>
              <a:buSzPct val="100000"/>
              <a:buFont typeface="Arial" charset="0"/>
              <a:buChar char="•"/>
            </a:pPr>
            <a:r>
              <a:rPr lang="zh-TW" altLang="en-US" sz="2800" dirty="0" smtClean="0">
                <a:latin typeface="Courier New" charset="0"/>
                <a:ea typeface="Courier New" charset="0"/>
                <a:cs typeface="Courier New" charset="0"/>
              </a:rPr>
              <a:t> </a:t>
            </a:r>
            <a:r>
              <a:rPr lang="en-US" altLang="zh-TW" sz="2800" dirty="0" smtClean="0">
                <a:latin typeface="Courier New" charset="0"/>
                <a:ea typeface="Courier New" charset="0"/>
                <a:cs typeface="Courier New" charset="0"/>
              </a:rPr>
              <a:t>Controllers</a:t>
            </a:r>
          </a:p>
          <a:p>
            <a:pPr marL="720000" lvl="3" indent="-360000">
              <a:lnSpc>
                <a:spcPct val="115000"/>
              </a:lnSpc>
              <a:buClrTx/>
              <a:buSzPct val="100000"/>
              <a:buFont typeface="Courier New" charset="0"/>
              <a:buChar char="o"/>
            </a:pPr>
            <a:r>
              <a:rPr lang="en-US" altLang="zh-TW" sz="2000" b="1" dirty="0" smtClean="0">
                <a:latin typeface="Courier New" charset="0"/>
                <a:ea typeface="Courier New" charset="0"/>
                <a:cs typeface="Courier New" charset="0"/>
              </a:rPr>
              <a:t>Deployment (deploy)</a:t>
            </a:r>
          </a:p>
          <a:p>
            <a:pPr marL="720000" lvl="3" indent="-360000">
              <a:lnSpc>
                <a:spcPct val="115000"/>
              </a:lnSpc>
              <a:buClrTx/>
              <a:buSzPct val="100000"/>
              <a:buFont typeface="Courier New" charset="0"/>
              <a:buChar char="o"/>
            </a:pPr>
            <a:r>
              <a:rPr lang="en-US" altLang="zh-TW" sz="2000" dirty="0" err="1" smtClean="0">
                <a:latin typeface="Courier New" charset="0"/>
                <a:ea typeface="Courier New" charset="0"/>
                <a:cs typeface="Courier New" charset="0"/>
              </a:rPr>
              <a:t>Stateful</a:t>
            </a:r>
            <a:r>
              <a:rPr lang="en-US" altLang="zh-TW" sz="2000" dirty="0" smtClean="0">
                <a:latin typeface="Courier New" charset="0"/>
                <a:ea typeface="Courier New" charset="0"/>
                <a:cs typeface="Courier New" charset="0"/>
              </a:rPr>
              <a:t> Set</a:t>
            </a:r>
          </a:p>
          <a:p>
            <a:pPr marL="720000" lvl="3" indent="-360000">
              <a:lnSpc>
                <a:spcPct val="115000"/>
              </a:lnSpc>
              <a:buClrTx/>
              <a:buSzPct val="100000"/>
              <a:buFont typeface="Courier New" charset="0"/>
              <a:buChar char="o"/>
            </a:pPr>
            <a:r>
              <a:rPr lang="en-US" altLang="zh-TW" sz="2000" dirty="0" smtClean="0">
                <a:latin typeface="Courier New" charset="0"/>
                <a:ea typeface="Courier New" charset="0"/>
                <a:cs typeface="Courier New" charset="0"/>
              </a:rPr>
              <a:t>Daemon Set (ds)</a:t>
            </a:r>
          </a:p>
          <a:p>
            <a:pPr marL="720000" lvl="3" indent="-360000">
              <a:lnSpc>
                <a:spcPct val="115000"/>
              </a:lnSpc>
              <a:buClrTx/>
              <a:buSzPct val="100000"/>
              <a:buFont typeface="Courier New" charset="0"/>
              <a:buChar char="o"/>
            </a:pPr>
            <a:r>
              <a:rPr lang="en-US" altLang="zh-TW" sz="2000" dirty="0" smtClean="0">
                <a:latin typeface="Courier New" charset="0"/>
                <a:ea typeface="Courier New" charset="0"/>
                <a:cs typeface="Courier New" charset="0"/>
              </a:rPr>
              <a:t>Jobs</a:t>
            </a:r>
            <a:endParaRPr lang="en-US" altLang="zh-TW" sz="2800" dirty="0" smtClean="0">
              <a:latin typeface="Courier New" charset="0"/>
              <a:ea typeface="Courier New" charset="0"/>
              <a:cs typeface="Courier New" charset="0"/>
            </a:endParaRPr>
          </a:p>
          <a:p>
            <a:pPr marL="457200" lvl="4" indent="-457200">
              <a:lnSpc>
                <a:spcPct val="115000"/>
              </a:lnSpc>
              <a:buClrTx/>
              <a:buSzPct val="100000"/>
              <a:buFont typeface="Arial" charset="0"/>
              <a:buChar char="•"/>
            </a:pPr>
            <a:endParaRPr lang="en-US" altLang="zh-TW" sz="2800" dirty="0" smtClean="0">
              <a:latin typeface="Courier New" charset="0"/>
              <a:ea typeface="Courier New" charset="0"/>
              <a:cs typeface="Courier New" charset="0"/>
            </a:endParaRPr>
          </a:p>
        </p:txBody>
      </p:sp>
      <p:pic>
        <p:nvPicPr>
          <p:cNvPr id="4" name="Picture 3"/>
          <p:cNvPicPr>
            <a:picLocks noChangeAspect="1"/>
          </p:cNvPicPr>
          <p:nvPr/>
        </p:nvPicPr>
        <p:blipFill>
          <a:blip r:embed="rId3"/>
          <a:stretch>
            <a:fillRect/>
          </a:stretch>
        </p:blipFill>
        <p:spPr>
          <a:xfrm>
            <a:off x="1328721" y="2952808"/>
            <a:ext cx="2360684" cy="1827105"/>
          </a:xfrm>
          <a:prstGeom prst="rect">
            <a:avLst/>
          </a:prstGeom>
        </p:spPr>
      </p:pic>
    </p:spTree>
    <p:extLst>
      <p:ext uri="{BB962C8B-B14F-4D97-AF65-F5344CB8AC3E}">
        <p14:creationId xmlns:p14="http://schemas.microsoft.com/office/powerpoint/2010/main" val="20167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altLang="zh-TW" u="sng" smtClean="0">
                <a:latin typeface="Courier New" charset="0"/>
                <a:ea typeface="Courier New" charset="0"/>
                <a:cs typeface="Courier New" charset="0"/>
                <a:sym typeface="Helvetica Neue"/>
              </a:rPr>
              <a:t>Concepts</a:t>
            </a:r>
            <a:r>
              <a:rPr lang="zh-TW" altLang="en-US" u="sng" smtClean="0">
                <a:latin typeface="Courier New" charset="0"/>
                <a:ea typeface="Courier New" charset="0"/>
                <a:cs typeface="Courier New" charset="0"/>
                <a:sym typeface="Helvetica Neue"/>
              </a:rPr>
              <a:t> </a:t>
            </a:r>
            <a:r>
              <a:rPr lang="en-US" altLang="zh-TW" u="sng" smtClean="0">
                <a:latin typeface="Courier New" charset="0"/>
                <a:ea typeface="Courier New" charset="0"/>
                <a:cs typeface="Courier New" charset="0"/>
                <a:sym typeface="Helvetica Neue"/>
              </a:rPr>
              <a:t>&amp;</a:t>
            </a:r>
            <a:r>
              <a:rPr lang="zh-TW" altLang="en-US" u="sng" smtClean="0">
                <a:latin typeface="Courier New" charset="0"/>
                <a:ea typeface="Courier New" charset="0"/>
                <a:cs typeface="Courier New" charset="0"/>
                <a:sym typeface="Helvetica Neue"/>
              </a:rPr>
              <a:t> </a:t>
            </a:r>
            <a:r>
              <a:rPr lang="en-US" altLang="zh-TW" u="sng" smtClean="0">
                <a:latin typeface="Courier New" charset="0"/>
                <a:ea typeface="Courier New" charset="0"/>
                <a:cs typeface="Courier New" charset="0"/>
                <a:sym typeface="Helvetica Neue"/>
              </a:rPr>
              <a:t>Terms</a:t>
            </a:r>
            <a:endParaRPr lang="en-US" sz="3600" b="1" i="0" u="sng" strike="noStrike" cap="none">
              <a:solidFill>
                <a:srgbClr val="000000"/>
              </a:solidFill>
              <a:latin typeface="Courier New" charset="0"/>
              <a:ea typeface="Courier New" charset="0"/>
              <a:cs typeface="Courier New" charset="0"/>
              <a:sym typeface="Helvetica Neue"/>
            </a:endParaRPr>
          </a:p>
        </p:txBody>
      </p:sp>
      <p:sp>
        <p:nvSpPr>
          <p:cNvPr id="367" name="Shape 367"/>
          <p:cNvSpPr txBox="1">
            <a:spLocks noGrp="1"/>
          </p:cNvSpPr>
          <p:nvPr>
            <p:ph type="body" idx="1"/>
          </p:nvPr>
        </p:nvSpPr>
        <p:spPr>
          <a:xfrm>
            <a:off x="231300" y="1190775"/>
            <a:ext cx="8681400" cy="3461436"/>
          </a:xfrm>
          <a:prstGeom prst="rect">
            <a:avLst/>
          </a:prstGeom>
          <a:noFill/>
          <a:ln>
            <a:noFill/>
          </a:ln>
        </p:spPr>
        <p:txBody>
          <a:bodyPr lIns="91400" tIns="91400" rIns="91400" bIns="91400" anchor="t" anchorCtr="0">
            <a:noAutofit/>
          </a:bodyPr>
          <a:lstStyle/>
          <a:p>
            <a:pPr marL="180000" lvl="3" indent="-180000">
              <a:lnSpc>
                <a:spcPct val="115000"/>
              </a:lnSpc>
              <a:buClrTx/>
              <a:buSzPct val="100000"/>
              <a:buFont typeface="Arial" charset="0"/>
              <a:buChar char="•"/>
            </a:pPr>
            <a:r>
              <a:rPr lang="en-US" altLang="zh-TW" sz="2800" dirty="0" smtClean="0">
                <a:solidFill>
                  <a:schemeClr val="tx1"/>
                </a:solidFill>
                <a:latin typeface="Courier New" charset="0"/>
                <a:ea typeface="Courier New" charset="0"/>
                <a:cs typeface="Courier New" charset="0"/>
              </a:rPr>
              <a:t> </a:t>
            </a:r>
            <a:r>
              <a:rPr lang="en-US" altLang="zh-TW" sz="2800" dirty="0" smtClean="0">
                <a:solidFill>
                  <a:schemeClr val="accent1"/>
                </a:solidFill>
                <a:latin typeface="Courier New" charset="0"/>
                <a:ea typeface="Courier New" charset="0"/>
                <a:cs typeface="Courier New" charset="0"/>
              </a:rPr>
              <a:t>Pods (</a:t>
            </a:r>
            <a:r>
              <a:rPr lang="en-US" altLang="zh-TW" sz="2800" dirty="0" err="1" smtClean="0">
                <a:solidFill>
                  <a:schemeClr val="accent1"/>
                </a:solidFill>
                <a:latin typeface="Courier New" charset="0"/>
                <a:ea typeface="Courier New" charset="0"/>
                <a:cs typeface="Courier New" charset="0"/>
              </a:rPr>
              <a:t>po</a:t>
            </a:r>
            <a:r>
              <a:rPr lang="en-US" altLang="zh-TW" sz="2800" dirty="0" smtClean="0">
                <a:solidFill>
                  <a:schemeClr val="accent1"/>
                </a:solidFill>
                <a:latin typeface="Courier New" charset="0"/>
                <a:ea typeface="Courier New" charset="0"/>
                <a:cs typeface="Courier New" charset="0"/>
              </a:rPr>
              <a:t>)</a:t>
            </a:r>
            <a:endParaRPr lang="en-US" altLang="zh-TW" sz="2400" dirty="0" smtClean="0">
              <a:solidFill>
                <a:schemeClr val="accent1"/>
              </a:solidFill>
              <a:latin typeface="Courier New" charset="0"/>
              <a:ea typeface="Courier New" charset="0"/>
              <a:cs typeface="Courier New" charset="0"/>
            </a:endParaRPr>
          </a:p>
          <a:p>
            <a:pPr marL="720000" lvl="3" indent="-360000">
              <a:lnSpc>
                <a:spcPct val="115000"/>
              </a:lnSpc>
              <a:buClrTx/>
              <a:buSzPct val="100000"/>
              <a:buFont typeface="Courier New" charset="0"/>
              <a:buChar char="o"/>
            </a:pPr>
            <a:r>
              <a:rPr lang="en-US" altLang="zh-TW" sz="2400" dirty="0" smtClean="0">
                <a:latin typeface="Courier New" charset="0"/>
                <a:ea typeface="Courier New" charset="0"/>
                <a:cs typeface="Courier New" charset="0"/>
              </a:rPr>
              <a:t>Single instance of app </a:t>
            </a:r>
          </a:p>
          <a:p>
            <a:pPr marL="720000" lvl="3" indent="-360000">
              <a:lnSpc>
                <a:spcPct val="115000"/>
              </a:lnSpc>
              <a:buClrTx/>
              <a:buSzPct val="100000"/>
              <a:buFont typeface="Courier New" charset="0"/>
              <a:buChar char="o"/>
            </a:pPr>
            <a:r>
              <a:rPr lang="en-US" altLang="zh-TW" sz="2400" dirty="0">
                <a:latin typeface="Courier New" charset="0"/>
                <a:ea typeface="Courier New" charset="0"/>
                <a:cs typeface="Courier New" charset="0"/>
              </a:rPr>
              <a:t>One or more </a:t>
            </a:r>
            <a:r>
              <a:rPr lang="en-US" altLang="zh-TW" sz="2400" dirty="0" smtClean="0">
                <a:latin typeface="Courier New" charset="0"/>
                <a:ea typeface="Courier New" charset="0"/>
                <a:cs typeface="Courier New" charset="0"/>
              </a:rPr>
              <a:t>Containers</a:t>
            </a:r>
          </a:p>
          <a:p>
            <a:pPr marL="720000" lvl="3" indent="-360000">
              <a:lnSpc>
                <a:spcPct val="115000"/>
              </a:lnSpc>
              <a:buClrTx/>
              <a:buSzPct val="100000"/>
              <a:buFont typeface="Courier New" charset="0"/>
              <a:buChar char="o"/>
            </a:pPr>
            <a:r>
              <a:rPr lang="en-US" altLang="zh-TW" sz="2400" dirty="0" smtClean="0">
                <a:latin typeface="Courier New" charset="0"/>
                <a:ea typeface="Courier New" charset="0"/>
                <a:cs typeface="Courier New" charset="0"/>
              </a:rPr>
              <a:t>Shared resources within</a:t>
            </a:r>
          </a:p>
          <a:p>
            <a:pPr marL="817200" lvl="3" indent="-457200">
              <a:lnSpc>
                <a:spcPct val="115000"/>
              </a:lnSpc>
              <a:buClrTx/>
              <a:buSzPct val="100000"/>
              <a:buFont typeface="Courier New" charset="0"/>
              <a:buChar char="o"/>
            </a:pPr>
            <a:endParaRPr lang="en-US" altLang="zh-TW" sz="2400" dirty="0" smtClean="0">
              <a:latin typeface="Courier New" charset="0"/>
              <a:ea typeface="Courier New" charset="0"/>
              <a:cs typeface="Courier New" charset="0"/>
            </a:endParaRPr>
          </a:p>
          <a:p>
            <a:pPr marL="817200" lvl="3" indent="-457200">
              <a:lnSpc>
                <a:spcPct val="115000"/>
              </a:lnSpc>
              <a:buClrTx/>
              <a:buSzPct val="100000"/>
              <a:buFont typeface="Courier New" charset="0"/>
              <a:buChar char="o"/>
            </a:pPr>
            <a:endParaRPr lang="en-US" altLang="zh-TW" sz="2800" dirty="0" smtClean="0">
              <a:latin typeface="Courier New" charset="0"/>
              <a:ea typeface="Courier New" charset="0"/>
              <a:cs typeface="Courier New" charset="0"/>
            </a:endParaRPr>
          </a:p>
        </p:txBody>
      </p:sp>
      <p:pic>
        <p:nvPicPr>
          <p:cNvPr id="2" name="Picture 1"/>
          <p:cNvPicPr>
            <a:picLocks noChangeAspect="1"/>
          </p:cNvPicPr>
          <p:nvPr/>
        </p:nvPicPr>
        <p:blipFill>
          <a:blip r:embed="rId3"/>
          <a:stretch>
            <a:fillRect/>
          </a:stretch>
        </p:blipFill>
        <p:spPr>
          <a:xfrm>
            <a:off x="4658040" y="3007820"/>
            <a:ext cx="4254660" cy="1644391"/>
          </a:xfrm>
          <a:prstGeom prst="rect">
            <a:avLst/>
          </a:prstGeom>
        </p:spPr>
      </p:pic>
      <p:pic>
        <p:nvPicPr>
          <p:cNvPr id="3" name="Picture 2"/>
          <p:cNvPicPr>
            <a:picLocks noChangeAspect="1"/>
          </p:cNvPicPr>
          <p:nvPr/>
        </p:nvPicPr>
        <p:blipFill>
          <a:blip r:embed="rId4"/>
          <a:stretch>
            <a:fillRect/>
          </a:stretch>
        </p:blipFill>
        <p:spPr>
          <a:xfrm>
            <a:off x="6108767" y="802323"/>
            <a:ext cx="1976997" cy="1706807"/>
          </a:xfrm>
          <a:prstGeom prst="rect">
            <a:avLst/>
          </a:prstGeom>
        </p:spPr>
      </p:pic>
    </p:spTree>
    <p:extLst>
      <p:ext uri="{BB962C8B-B14F-4D97-AF65-F5344CB8AC3E}">
        <p14:creationId xmlns:p14="http://schemas.microsoft.com/office/powerpoint/2010/main" val="9104468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altLang="zh-TW" u="sng" smtClean="0">
                <a:latin typeface="Courier New" charset="0"/>
                <a:ea typeface="Courier New" charset="0"/>
                <a:cs typeface="Courier New" charset="0"/>
                <a:sym typeface="Helvetica Neue"/>
              </a:rPr>
              <a:t>Concepts</a:t>
            </a:r>
            <a:r>
              <a:rPr lang="zh-TW" altLang="en-US" u="sng" smtClean="0">
                <a:latin typeface="Courier New" charset="0"/>
                <a:ea typeface="Courier New" charset="0"/>
                <a:cs typeface="Courier New" charset="0"/>
                <a:sym typeface="Helvetica Neue"/>
              </a:rPr>
              <a:t> </a:t>
            </a:r>
            <a:r>
              <a:rPr lang="en-US" altLang="zh-TW" u="sng" smtClean="0">
                <a:latin typeface="Courier New" charset="0"/>
                <a:ea typeface="Courier New" charset="0"/>
                <a:cs typeface="Courier New" charset="0"/>
                <a:sym typeface="Helvetica Neue"/>
              </a:rPr>
              <a:t>&amp;</a:t>
            </a:r>
            <a:r>
              <a:rPr lang="zh-TW" altLang="en-US" u="sng" smtClean="0">
                <a:latin typeface="Courier New" charset="0"/>
                <a:ea typeface="Courier New" charset="0"/>
                <a:cs typeface="Courier New" charset="0"/>
                <a:sym typeface="Helvetica Neue"/>
              </a:rPr>
              <a:t> </a:t>
            </a:r>
            <a:r>
              <a:rPr lang="en-US" altLang="zh-TW" u="sng" smtClean="0">
                <a:latin typeface="Courier New" charset="0"/>
                <a:ea typeface="Courier New" charset="0"/>
                <a:cs typeface="Courier New" charset="0"/>
                <a:sym typeface="Helvetica Neue"/>
              </a:rPr>
              <a:t>Terms</a:t>
            </a:r>
            <a:endParaRPr lang="en-US" sz="3600" b="1" i="0" u="sng" strike="noStrike" cap="none">
              <a:solidFill>
                <a:srgbClr val="000000"/>
              </a:solidFill>
              <a:latin typeface="Courier New" charset="0"/>
              <a:ea typeface="Courier New" charset="0"/>
              <a:cs typeface="Courier New" charset="0"/>
              <a:sym typeface="Helvetica Neue"/>
            </a:endParaRPr>
          </a:p>
        </p:txBody>
      </p:sp>
      <p:sp>
        <p:nvSpPr>
          <p:cNvPr id="367" name="Shape 367"/>
          <p:cNvSpPr txBox="1">
            <a:spLocks noGrp="1"/>
          </p:cNvSpPr>
          <p:nvPr>
            <p:ph type="body" idx="1"/>
          </p:nvPr>
        </p:nvSpPr>
        <p:spPr>
          <a:xfrm>
            <a:off x="231300" y="1190775"/>
            <a:ext cx="8681400" cy="3461436"/>
          </a:xfrm>
          <a:prstGeom prst="rect">
            <a:avLst/>
          </a:prstGeom>
          <a:noFill/>
          <a:ln>
            <a:noFill/>
          </a:ln>
        </p:spPr>
        <p:txBody>
          <a:bodyPr lIns="91400" tIns="91400" rIns="91400" bIns="91400" anchor="t" anchorCtr="0">
            <a:noAutofit/>
          </a:bodyPr>
          <a:lstStyle/>
          <a:p>
            <a:pPr marL="180000" lvl="3" indent="-180000">
              <a:lnSpc>
                <a:spcPct val="115000"/>
              </a:lnSpc>
              <a:buClrTx/>
              <a:buSzPct val="100000"/>
              <a:buFont typeface="Arial" charset="0"/>
              <a:buChar char="•"/>
            </a:pPr>
            <a:r>
              <a:rPr lang="en-US" altLang="zh-TW" sz="2800" smtClean="0">
                <a:solidFill>
                  <a:schemeClr val="tx1"/>
                </a:solidFill>
                <a:latin typeface="Courier New" charset="0"/>
                <a:ea typeface="Courier New" charset="0"/>
                <a:cs typeface="Courier New" charset="0"/>
              </a:rPr>
              <a:t> </a:t>
            </a:r>
            <a:r>
              <a:rPr lang="en-US" altLang="zh-TW" sz="2800" smtClean="0">
                <a:solidFill>
                  <a:schemeClr val="accent1"/>
                </a:solidFill>
                <a:latin typeface="Courier New" charset="0"/>
                <a:ea typeface="Courier New" charset="0"/>
                <a:cs typeface="Courier New" charset="0"/>
              </a:rPr>
              <a:t>Service </a:t>
            </a:r>
            <a:r>
              <a:rPr lang="en-US" altLang="zh-TW" sz="2800">
                <a:solidFill>
                  <a:schemeClr val="accent1"/>
                </a:solidFill>
                <a:latin typeface="Courier New" charset="0"/>
                <a:ea typeface="Courier New" charset="0"/>
                <a:cs typeface="Courier New" charset="0"/>
              </a:rPr>
              <a:t>(svc)</a:t>
            </a:r>
          </a:p>
          <a:p>
            <a:pPr marL="720000" lvl="3" indent="-360000">
              <a:lnSpc>
                <a:spcPct val="115000"/>
              </a:lnSpc>
              <a:spcAft>
                <a:spcPts val="1200"/>
              </a:spcAft>
              <a:buClrTx/>
              <a:buSzPct val="100000"/>
              <a:buFont typeface="Courier New" charset="0"/>
              <a:buChar char="o"/>
            </a:pPr>
            <a:r>
              <a:rPr lang="en-US" sz="2400" smtClean="0">
                <a:latin typeface="Courier New" charset="0"/>
                <a:ea typeface="Courier New" charset="0"/>
                <a:cs typeface="Courier New" charset="0"/>
              </a:rPr>
              <a:t>An abstraction </a:t>
            </a:r>
            <a:r>
              <a:rPr lang="en-US" sz="2400">
                <a:latin typeface="Courier New" charset="0"/>
                <a:ea typeface="Courier New" charset="0"/>
                <a:cs typeface="Courier New" charset="0"/>
              </a:rPr>
              <a:t>which defines a logical set of </a:t>
            </a:r>
            <a:r>
              <a:rPr lang="en-US" sz="2400" smtClean="0">
                <a:latin typeface="Courier New" charset="0"/>
                <a:ea typeface="Courier New" charset="0"/>
                <a:cs typeface="Courier New" charset="0"/>
              </a:rPr>
              <a:t>Pods </a:t>
            </a:r>
            <a:r>
              <a:rPr lang="en-US" sz="2400">
                <a:latin typeface="Courier New" charset="0"/>
                <a:ea typeface="Courier New" charset="0"/>
                <a:cs typeface="Courier New" charset="0"/>
              </a:rPr>
              <a:t>to </a:t>
            </a:r>
            <a:r>
              <a:rPr lang="en-US" sz="2400" smtClean="0">
                <a:latin typeface="Courier New" charset="0"/>
                <a:ea typeface="Courier New" charset="0"/>
                <a:cs typeface="Courier New" charset="0"/>
              </a:rPr>
              <a:t>access</a:t>
            </a:r>
            <a:endParaRPr lang="en-US" altLang="zh-TW" sz="2400" smtClean="0">
              <a:latin typeface="Courier New" charset="0"/>
              <a:ea typeface="Courier New" charset="0"/>
              <a:cs typeface="Courier New" charset="0"/>
            </a:endParaRPr>
          </a:p>
          <a:p>
            <a:pPr marL="720000" lvl="3" indent="-360000">
              <a:lnSpc>
                <a:spcPct val="115000"/>
              </a:lnSpc>
              <a:buClrTx/>
              <a:buSzPct val="100000"/>
              <a:buFont typeface="Courier New" charset="0"/>
              <a:buChar char="o"/>
            </a:pPr>
            <a:r>
              <a:rPr lang="en-US" altLang="zh-TW" sz="2400" err="1" smtClean="0">
                <a:latin typeface="Courier New" charset="0"/>
                <a:ea typeface="Courier New" charset="0"/>
                <a:cs typeface="Courier New" charset="0"/>
              </a:rPr>
              <a:t>ClusterIP</a:t>
            </a:r>
            <a:r>
              <a:rPr lang="en-US" altLang="zh-TW" sz="2400" smtClean="0">
                <a:latin typeface="Courier New" charset="0"/>
                <a:ea typeface="Courier New" charset="0"/>
                <a:cs typeface="Courier New" charset="0"/>
              </a:rPr>
              <a:t>    </a:t>
            </a:r>
            <a:r>
              <a:rPr lang="en-US" altLang="zh-TW" sz="1800" smtClean="0">
                <a:latin typeface="Courier New" charset="0"/>
                <a:ea typeface="Courier New" charset="0"/>
                <a:cs typeface="Courier New" charset="0"/>
              </a:rPr>
              <a:t>&gt;&gt;internal</a:t>
            </a:r>
            <a:endParaRPr lang="en-US" altLang="zh-TW" sz="2400" smtClean="0">
              <a:latin typeface="Courier New" charset="0"/>
              <a:ea typeface="Courier New" charset="0"/>
              <a:cs typeface="Courier New" charset="0"/>
            </a:endParaRPr>
          </a:p>
          <a:p>
            <a:pPr marL="720000" lvl="3" indent="-360000">
              <a:lnSpc>
                <a:spcPct val="115000"/>
              </a:lnSpc>
              <a:buClrTx/>
              <a:buSzPct val="100000"/>
              <a:buFont typeface="Courier New" charset="0"/>
              <a:buChar char="o"/>
            </a:pPr>
            <a:r>
              <a:rPr lang="en-US" altLang="zh-TW" sz="2400" err="1" smtClean="0">
                <a:latin typeface="Courier New" charset="0"/>
                <a:ea typeface="Courier New" charset="0"/>
                <a:cs typeface="Courier New" charset="0"/>
              </a:rPr>
              <a:t>NodePort</a:t>
            </a:r>
            <a:r>
              <a:rPr lang="en-US" altLang="zh-TW" sz="2400">
                <a:latin typeface="Courier New" charset="0"/>
                <a:ea typeface="Courier New" charset="0"/>
                <a:cs typeface="Courier New" charset="0"/>
              </a:rPr>
              <a:t> </a:t>
            </a:r>
            <a:r>
              <a:rPr lang="en-US" altLang="zh-TW" sz="2400" smtClean="0">
                <a:latin typeface="Courier New" charset="0"/>
                <a:ea typeface="Courier New" charset="0"/>
                <a:cs typeface="Courier New" charset="0"/>
              </a:rPr>
              <a:t>    </a:t>
            </a:r>
            <a:r>
              <a:rPr lang="en-US" altLang="zh-TW" sz="1800" smtClean="0">
                <a:latin typeface="Courier New" charset="0"/>
                <a:ea typeface="Courier New" charset="0"/>
                <a:cs typeface="Courier New" charset="0"/>
              </a:rPr>
              <a:t>&gt;&gt;external</a:t>
            </a:r>
            <a:endParaRPr lang="en-US" altLang="zh-TW" sz="2400" smtClean="0">
              <a:latin typeface="Courier New" charset="0"/>
              <a:ea typeface="Courier New" charset="0"/>
              <a:cs typeface="Courier New" charset="0"/>
            </a:endParaRPr>
          </a:p>
          <a:p>
            <a:pPr marL="720000" lvl="3" indent="-360000">
              <a:lnSpc>
                <a:spcPct val="115000"/>
              </a:lnSpc>
              <a:buClrTx/>
              <a:buSzPct val="100000"/>
              <a:buFont typeface="Courier New" charset="0"/>
              <a:buChar char="o"/>
            </a:pPr>
            <a:r>
              <a:rPr lang="en-US" altLang="zh-TW" sz="2400" err="1" smtClean="0">
                <a:latin typeface="Courier New" charset="0"/>
                <a:ea typeface="Courier New" charset="0"/>
                <a:cs typeface="Courier New" charset="0"/>
              </a:rPr>
              <a:t>LoadBalancer</a:t>
            </a:r>
            <a:r>
              <a:rPr lang="en-US" altLang="zh-TW" sz="2400">
                <a:latin typeface="Courier New" charset="0"/>
                <a:ea typeface="Courier New" charset="0"/>
                <a:cs typeface="Courier New" charset="0"/>
              </a:rPr>
              <a:t> </a:t>
            </a:r>
            <a:r>
              <a:rPr lang="en-US" altLang="zh-TW" sz="1800" smtClean="0">
                <a:latin typeface="Courier New" charset="0"/>
                <a:ea typeface="Courier New" charset="0"/>
                <a:cs typeface="Courier New" charset="0"/>
              </a:rPr>
              <a:t>&gt;&gt;external</a:t>
            </a:r>
            <a:endParaRPr lang="en-US" altLang="zh-TW" sz="2400" smtClean="0">
              <a:latin typeface="Courier New" charset="0"/>
              <a:ea typeface="Courier New" charset="0"/>
              <a:cs typeface="Courier New" charset="0"/>
            </a:endParaRPr>
          </a:p>
          <a:p>
            <a:pPr marL="817200" lvl="3" indent="-457200">
              <a:lnSpc>
                <a:spcPct val="115000"/>
              </a:lnSpc>
              <a:buClrTx/>
              <a:buSzPct val="100000"/>
              <a:buFont typeface="Courier New" charset="0"/>
              <a:buChar char="o"/>
            </a:pPr>
            <a:endParaRPr lang="en-US" altLang="zh-TW" sz="2800" smtClean="0">
              <a:latin typeface="Courier New" charset="0"/>
              <a:ea typeface="Courier New" charset="0"/>
              <a:cs typeface="Courier New" charset="0"/>
            </a:endParaRPr>
          </a:p>
        </p:txBody>
      </p:sp>
    </p:spTree>
    <p:extLst>
      <p:ext uri="{BB962C8B-B14F-4D97-AF65-F5344CB8AC3E}">
        <p14:creationId xmlns:p14="http://schemas.microsoft.com/office/powerpoint/2010/main" val="19956184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altLang="zh-TW" u="sng" smtClean="0">
                <a:latin typeface="Courier New" charset="0"/>
                <a:ea typeface="Courier New" charset="0"/>
                <a:cs typeface="Courier New" charset="0"/>
                <a:sym typeface="Helvetica Neue"/>
              </a:rPr>
              <a:t>Concepts</a:t>
            </a:r>
            <a:r>
              <a:rPr lang="zh-TW" altLang="en-US" u="sng" smtClean="0">
                <a:latin typeface="Courier New" charset="0"/>
                <a:ea typeface="Courier New" charset="0"/>
                <a:cs typeface="Courier New" charset="0"/>
                <a:sym typeface="Helvetica Neue"/>
              </a:rPr>
              <a:t> </a:t>
            </a:r>
            <a:r>
              <a:rPr lang="en-US" altLang="zh-TW" u="sng" smtClean="0">
                <a:latin typeface="Courier New" charset="0"/>
                <a:ea typeface="Courier New" charset="0"/>
                <a:cs typeface="Courier New" charset="0"/>
                <a:sym typeface="Helvetica Neue"/>
              </a:rPr>
              <a:t>&amp;</a:t>
            </a:r>
            <a:r>
              <a:rPr lang="zh-TW" altLang="en-US" u="sng" smtClean="0">
                <a:latin typeface="Courier New" charset="0"/>
                <a:ea typeface="Courier New" charset="0"/>
                <a:cs typeface="Courier New" charset="0"/>
                <a:sym typeface="Helvetica Neue"/>
              </a:rPr>
              <a:t> </a:t>
            </a:r>
            <a:r>
              <a:rPr lang="en-US" altLang="zh-TW" u="sng" smtClean="0">
                <a:latin typeface="Courier New" charset="0"/>
                <a:ea typeface="Courier New" charset="0"/>
                <a:cs typeface="Courier New" charset="0"/>
                <a:sym typeface="Helvetica Neue"/>
              </a:rPr>
              <a:t>Terms</a:t>
            </a:r>
            <a:endParaRPr lang="en-US" sz="3600" b="1" i="0" u="sng" strike="noStrike" cap="none">
              <a:solidFill>
                <a:srgbClr val="000000"/>
              </a:solidFill>
              <a:latin typeface="Courier New" charset="0"/>
              <a:ea typeface="Courier New" charset="0"/>
              <a:cs typeface="Courier New" charset="0"/>
              <a:sym typeface="Helvetica Neue"/>
            </a:endParaRPr>
          </a:p>
        </p:txBody>
      </p:sp>
      <p:pic>
        <p:nvPicPr>
          <p:cNvPr id="19" name="Picture 18"/>
          <p:cNvPicPr>
            <a:picLocks noChangeAspect="1"/>
          </p:cNvPicPr>
          <p:nvPr/>
        </p:nvPicPr>
        <p:blipFill>
          <a:blip r:embed="rId3"/>
          <a:stretch>
            <a:fillRect/>
          </a:stretch>
        </p:blipFill>
        <p:spPr>
          <a:xfrm>
            <a:off x="747546" y="1063073"/>
            <a:ext cx="7648907" cy="3712127"/>
          </a:xfrm>
          <a:prstGeom prst="rect">
            <a:avLst/>
          </a:prstGeom>
        </p:spPr>
      </p:pic>
    </p:spTree>
    <p:extLst>
      <p:ext uri="{BB962C8B-B14F-4D97-AF65-F5344CB8AC3E}">
        <p14:creationId xmlns:p14="http://schemas.microsoft.com/office/powerpoint/2010/main" val="2846921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altLang="zh-TW" u="sng" smtClean="0">
                <a:latin typeface="Courier New" charset="0"/>
                <a:ea typeface="Courier New" charset="0"/>
                <a:cs typeface="Courier New" charset="0"/>
                <a:sym typeface="Helvetica Neue"/>
              </a:rPr>
              <a:t>Concepts</a:t>
            </a:r>
            <a:r>
              <a:rPr lang="zh-TW" altLang="en-US" u="sng" smtClean="0">
                <a:latin typeface="Courier New" charset="0"/>
                <a:ea typeface="Courier New" charset="0"/>
                <a:cs typeface="Courier New" charset="0"/>
                <a:sym typeface="Helvetica Neue"/>
              </a:rPr>
              <a:t> </a:t>
            </a:r>
            <a:r>
              <a:rPr lang="en-US" altLang="zh-TW" u="sng" smtClean="0">
                <a:latin typeface="Courier New" charset="0"/>
                <a:ea typeface="Courier New" charset="0"/>
                <a:cs typeface="Courier New" charset="0"/>
                <a:sym typeface="Helvetica Neue"/>
              </a:rPr>
              <a:t>&amp;</a:t>
            </a:r>
            <a:r>
              <a:rPr lang="zh-TW" altLang="en-US" u="sng" smtClean="0">
                <a:latin typeface="Courier New" charset="0"/>
                <a:ea typeface="Courier New" charset="0"/>
                <a:cs typeface="Courier New" charset="0"/>
                <a:sym typeface="Helvetica Neue"/>
              </a:rPr>
              <a:t> </a:t>
            </a:r>
            <a:r>
              <a:rPr lang="en-US" altLang="zh-TW" u="sng" smtClean="0">
                <a:latin typeface="Courier New" charset="0"/>
                <a:ea typeface="Courier New" charset="0"/>
                <a:cs typeface="Courier New" charset="0"/>
                <a:sym typeface="Helvetica Neue"/>
              </a:rPr>
              <a:t>Terms</a:t>
            </a:r>
            <a:endParaRPr lang="en-US" sz="3600" b="1" i="0" u="sng" strike="noStrike" cap="none">
              <a:solidFill>
                <a:srgbClr val="000000"/>
              </a:solidFill>
              <a:latin typeface="Courier New" charset="0"/>
              <a:ea typeface="Courier New" charset="0"/>
              <a:cs typeface="Courier New" charset="0"/>
              <a:sym typeface="Helvetica Neue"/>
            </a:endParaRPr>
          </a:p>
        </p:txBody>
      </p:sp>
      <p:sp>
        <p:nvSpPr>
          <p:cNvPr id="367" name="Shape 367"/>
          <p:cNvSpPr txBox="1">
            <a:spLocks noGrp="1"/>
          </p:cNvSpPr>
          <p:nvPr>
            <p:ph type="body" idx="1"/>
          </p:nvPr>
        </p:nvSpPr>
        <p:spPr>
          <a:xfrm>
            <a:off x="231300" y="1190775"/>
            <a:ext cx="8681400" cy="3461436"/>
          </a:xfrm>
          <a:prstGeom prst="rect">
            <a:avLst/>
          </a:prstGeom>
          <a:noFill/>
          <a:ln>
            <a:noFill/>
          </a:ln>
        </p:spPr>
        <p:txBody>
          <a:bodyPr lIns="91400" tIns="91400" rIns="91400" bIns="91400" anchor="t" anchorCtr="0">
            <a:noAutofit/>
          </a:bodyPr>
          <a:lstStyle/>
          <a:p>
            <a:pPr marL="180000" lvl="3" indent="-180000">
              <a:lnSpc>
                <a:spcPct val="115000"/>
              </a:lnSpc>
              <a:buClrTx/>
              <a:buSzPct val="100000"/>
              <a:buFont typeface="Arial" charset="0"/>
              <a:buChar char="•"/>
            </a:pPr>
            <a:r>
              <a:rPr lang="en-US" altLang="zh-TW" sz="2800" dirty="0" smtClean="0">
                <a:latin typeface="Courier New" charset="0"/>
                <a:ea typeface="Courier New" charset="0"/>
                <a:cs typeface="Courier New" charset="0"/>
              </a:rPr>
              <a:t> </a:t>
            </a:r>
            <a:r>
              <a:rPr lang="en-US" altLang="zh-TW" sz="2800" dirty="0" smtClean="0">
                <a:solidFill>
                  <a:schemeClr val="accent1"/>
                </a:solidFill>
                <a:latin typeface="Courier New" charset="0"/>
                <a:ea typeface="Courier New" charset="0"/>
                <a:cs typeface="Courier New" charset="0"/>
              </a:rPr>
              <a:t>Deployment (deploy)</a:t>
            </a:r>
            <a:endParaRPr lang="en-US" altLang="zh-TW" sz="2400" dirty="0">
              <a:solidFill>
                <a:schemeClr val="accent1"/>
              </a:solidFill>
              <a:latin typeface="Courier New" charset="0"/>
              <a:ea typeface="Courier New" charset="0"/>
              <a:cs typeface="Courier New" charset="0"/>
            </a:endParaRPr>
          </a:p>
          <a:p>
            <a:pPr marL="720000" lvl="3" indent="-360000">
              <a:lnSpc>
                <a:spcPct val="115000"/>
              </a:lnSpc>
              <a:buClrTx/>
              <a:buSzPct val="100000"/>
              <a:buFont typeface="Courier New" charset="0"/>
              <a:buChar char="o"/>
            </a:pPr>
            <a:r>
              <a:rPr lang="en-US" altLang="zh-TW" sz="2400" dirty="0" smtClean="0">
                <a:latin typeface="Courier New" charset="0"/>
                <a:ea typeface="Courier New" charset="0"/>
                <a:cs typeface="Courier New" charset="0"/>
              </a:rPr>
              <a:t>Stateless</a:t>
            </a:r>
          </a:p>
          <a:p>
            <a:pPr marL="720000" lvl="3" indent="-360000">
              <a:lnSpc>
                <a:spcPct val="115000"/>
              </a:lnSpc>
              <a:buClrTx/>
              <a:buSzPct val="100000"/>
              <a:buFont typeface="Courier New" charset="0"/>
              <a:buChar char="o"/>
            </a:pPr>
            <a:r>
              <a:rPr lang="en-US" altLang="zh-TW" sz="2400" dirty="0" smtClean="0">
                <a:latin typeface="Courier New" charset="0"/>
                <a:ea typeface="Courier New" charset="0"/>
                <a:cs typeface="Courier New" charset="0"/>
              </a:rPr>
              <a:t>Replica Sets (</a:t>
            </a:r>
            <a:r>
              <a:rPr lang="en-US" altLang="zh-TW" sz="2400" dirty="0" err="1" smtClean="0">
                <a:latin typeface="Courier New" charset="0"/>
                <a:ea typeface="Courier New" charset="0"/>
                <a:cs typeface="Courier New" charset="0"/>
              </a:rPr>
              <a:t>rs</a:t>
            </a:r>
            <a:r>
              <a:rPr lang="en-US" altLang="zh-TW" sz="2400" dirty="0" smtClean="0">
                <a:latin typeface="Courier New" charset="0"/>
                <a:ea typeface="Courier New" charset="0"/>
                <a:cs typeface="Courier New" charset="0"/>
              </a:rPr>
              <a:t>)</a:t>
            </a:r>
          </a:p>
          <a:p>
            <a:pPr marL="720000" lvl="3" indent="-360000">
              <a:lnSpc>
                <a:spcPct val="115000"/>
              </a:lnSpc>
              <a:buClrTx/>
              <a:buSzPct val="100000"/>
              <a:buFont typeface="Courier New" charset="0"/>
              <a:buChar char="o"/>
            </a:pPr>
            <a:r>
              <a:rPr lang="en-US" altLang="zh-TW" sz="2400" dirty="0" smtClean="0">
                <a:latin typeface="Courier New" charset="0"/>
                <a:ea typeface="Courier New" charset="0"/>
                <a:cs typeface="Courier New" charset="0"/>
              </a:rPr>
              <a:t>Availability &gt; Consistency</a:t>
            </a:r>
          </a:p>
          <a:p>
            <a:pPr marL="720000" lvl="3" indent="-360000">
              <a:lnSpc>
                <a:spcPct val="115000"/>
              </a:lnSpc>
              <a:buClrTx/>
              <a:buSzPct val="100000"/>
              <a:buFont typeface="Courier New" charset="0"/>
              <a:buChar char="o"/>
            </a:pPr>
            <a:r>
              <a:rPr lang="en-US" altLang="zh-TW" sz="2400" dirty="0" smtClean="0">
                <a:latin typeface="Courier New" charset="0"/>
                <a:ea typeface="Courier New" charset="0"/>
                <a:cs typeface="Courier New" charset="0"/>
              </a:rPr>
              <a:t>Rolling Update</a:t>
            </a:r>
            <a:endParaRPr lang="en-US" altLang="zh-TW" sz="2400" dirty="0">
              <a:latin typeface="Courier New" charset="0"/>
              <a:ea typeface="Courier New" charset="0"/>
              <a:cs typeface="Courier New" charset="0"/>
            </a:endParaRPr>
          </a:p>
          <a:p>
            <a:pPr marL="720000" lvl="3" indent="-360000">
              <a:lnSpc>
                <a:spcPct val="115000"/>
              </a:lnSpc>
              <a:buClrTx/>
              <a:buSzPct val="100000"/>
              <a:buFont typeface="Courier New" charset="0"/>
              <a:buChar char="o"/>
            </a:pPr>
            <a:r>
              <a:rPr lang="en-US" altLang="zh-TW" sz="2400" dirty="0" smtClean="0">
                <a:latin typeface="Courier New" charset="0"/>
                <a:ea typeface="Courier New" charset="0"/>
                <a:cs typeface="Courier New" charset="0"/>
              </a:rPr>
              <a:t>Web </a:t>
            </a:r>
            <a:r>
              <a:rPr lang="en-US" altLang="zh-TW" sz="2400" dirty="0">
                <a:latin typeface="Courier New" charset="0"/>
                <a:ea typeface="Courier New" charset="0"/>
                <a:cs typeface="Courier New" charset="0"/>
              </a:rPr>
              <a:t>Frontends</a:t>
            </a:r>
          </a:p>
          <a:p>
            <a:pPr marL="817200" lvl="3" indent="-457200">
              <a:lnSpc>
                <a:spcPct val="115000"/>
              </a:lnSpc>
              <a:buClrTx/>
              <a:buSzPct val="100000"/>
              <a:buFont typeface="Courier New" charset="0"/>
              <a:buChar char="o"/>
            </a:pPr>
            <a:endParaRPr lang="en-US" altLang="zh-TW" sz="2400" dirty="0" smtClean="0">
              <a:latin typeface="Courier New" charset="0"/>
              <a:ea typeface="Courier New" charset="0"/>
              <a:cs typeface="Courier New" charset="0"/>
            </a:endParaRPr>
          </a:p>
        </p:txBody>
      </p:sp>
      <p:pic>
        <p:nvPicPr>
          <p:cNvPr id="3" name="Picture 2"/>
          <p:cNvPicPr>
            <a:picLocks noChangeAspect="1"/>
          </p:cNvPicPr>
          <p:nvPr/>
        </p:nvPicPr>
        <p:blipFill>
          <a:blip r:embed="rId3"/>
          <a:stretch>
            <a:fillRect/>
          </a:stretch>
        </p:blipFill>
        <p:spPr>
          <a:xfrm>
            <a:off x="6298617" y="204307"/>
            <a:ext cx="2614083" cy="1845235"/>
          </a:xfrm>
          <a:prstGeom prst="rect">
            <a:avLst/>
          </a:prstGeom>
        </p:spPr>
      </p:pic>
    </p:spTree>
    <p:extLst>
      <p:ext uri="{BB962C8B-B14F-4D97-AF65-F5344CB8AC3E}">
        <p14:creationId xmlns:p14="http://schemas.microsoft.com/office/powerpoint/2010/main" val="2269181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altLang="zh-TW" u="sng" smtClean="0">
                <a:latin typeface="Courier New" charset="0"/>
                <a:ea typeface="Courier New" charset="0"/>
                <a:cs typeface="Courier New" charset="0"/>
                <a:sym typeface="Helvetica Neue"/>
              </a:rPr>
              <a:t>Concepts</a:t>
            </a:r>
            <a:r>
              <a:rPr lang="zh-TW" altLang="en-US" u="sng" smtClean="0">
                <a:latin typeface="Courier New" charset="0"/>
                <a:ea typeface="Courier New" charset="0"/>
                <a:cs typeface="Courier New" charset="0"/>
                <a:sym typeface="Helvetica Neue"/>
              </a:rPr>
              <a:t> </a:t>
            </a:r>
            <a:r>
              <a:rPr lang="en-US" altLang="zh-TW" u="sng" smtClean="0">
                <a:latin typeface="Courier New" charset="0"/>
                <a:ea typeface="Courier New" charset="0"/>
                <a:cs typeface="Courier New" charset="0"/>
                <a:sym typeface="Helvetica Neue"/>
              </a:rPr>
              <a:t>&amp;</a:t>
            </a:r>
            <a:r>
              <a:rPr lang="zh-TW" altLang="en-US" u="sng" smtClean="0">
                <a:latin typeface="Courier New" charset="0"/>
                <a:ea typeface="Courier New" charset="0"/>
                <a:cs typeface="Courier New" charset="0"/>
                <a:sym typeface="Helvetica Neue"/>
              </a:rPr>
              <a:t> </a:t>
            </a:r>
            <a:r>
              <a:rPr lang="en-US" altLang="zh-TW" u="sng" smtClean="0">
                <a:latin typeface="Courier New" charset="0"/>
                <a:ea typeface="Courier New" charset="0"/>
                <a:cs typeface="Courier New" charset="0"/>
                <a:sym typeface="Helvetica Neue"/>
              </a:rPr>
              <a:t>Terms</a:t>
            </a:r>
            <a:endParaRPr lang="en-US" sz="3600" b="1" i="0" u="sng" strike="noStrike" cap="none">
              <a:solidFill>
                <a:srgbClr val="000000"/>
              </a:solidFill>
              <a:latin typeface="Courier New" charset="0"/>
              <a:ea typeface="Courier New" charset="0"/>
              <a:cs typeface="Courier New" charset="0"/>
              <a:sym typeface="Helvetica Neue"/>
            </a:endParaRPr>
          </a:p>
        </p:txBody>
      </p:sp>
      <p:sp>
        <p:nvSpPr>
          <p:cNvPr id="367" name="Shape 367"/>
          <p:cNvSpPr txBox="1">
            <a:spLocks noGrp="1"/>
          </p:cNvSpPr>
          <p:nvPr>
            <p:ph type="body" idx="1"/>
          </p:nvPr>
        </p:nvSpPr>
        <p:spPr>
          <a:xfrm>
            <a:off x="231300" y="1190775"/>
            <a:ext cx="8681400" cy="3461436"/>
          </a:xfrm>
          <a:prstGeom prst="rect">
            <a:avLst/>
          </a:prstGeom>
          <a:noFill/>
          <a:ln>
            <a:noFill/>
          </a:ln>
        </p:spPr>
        <p:txBody>
          <a:bodyPr lIns="91400" tIns="91400" rIns="91400" bIns="91400" anchor="t" anchorCtr="0">
            <a:noAutofit/>
          </a:bodyPr>
          <a:lstStyle/>
          <a:p>
            <a:pPr marL="180000" lvl="3" indent="-180000">
              <a:lnSpc>
                <a:spcPct val="115000"/>
              </a:lnSpc>
              <a:buClrTx/>
              <a:buSzPct val="100000"/>
              <a:buFont typeface="Arial" charset="0"/>
              <a:buChar char="•"/>
            </a:pPr>
            <a:r>
              <a:rPr lang="en-US" altLang="zh-TW" sz="2800" dirty="0" smtClean="0">
                <a:latin typeface="Courier New" charset="0"/>
                <a:ea typeface="Courier New" charset="0"/>
                <a:cs typeface="Courier New" charset="0"/>
              </a:rPr>
              <a:t> </a:t>
            </a:r>
            <a:r>
              <a:rPr lang="en-US" altLang="zh-TW" sz="2800" dirty="0" err="1" smtClean="0">
                <a:solidFill>
                  <a:schemeClr val="accent1"/>
                </a:solidFill>
                <a:latin typeface="Courier New" charset="0"/>
                <a:ea typeface="Courier New" charset="0"/>
                <a:cs typeface="Courier New" charset="0"/>
              </a:rPr>
              <a:t>Stateful</a:t>
            </a:r>
            <a:r>
              <a:rPr lang="en-US" altLang="zh-TW" sz="2800" dirty="0" smtClean="0">
                <a:solidFill>
                  <a:schemeClr val="accent1"/>
                </a:solidFill>
                <a:latin typeface="Courier New" charset="0"/>
                <a:ea typeface="Courier New" charset="0"/>
                <a:cs typeface="Courier New" charset="0"/>
              </a:rPr>
              <a:t> Set</a:t>
            </a:r>
            <a:endParaRPr lang="en-US" altLang="zh-TW" sz="2400" dirty="0">
              <a:solidFill>
                <a:schemeClr val="accent1"/>
              </a:solidFill>
              <a:latin typeface="Courier New" charset="0"/>
              <a:ea typeface="Courier New" charset="0"/>
              <a:cs typeface="Courier New" charset="0"/>
            </a:endParaRPr>
          </a:p>
          <a:p>
            <a:pPr marL="720000" lvl="3" indent="-360000">
              <a:lnSpc>
                <a:spcPct val="115000"/>
              </a:lnSpc>
              <a:buClrTx/>
              <a:buSzPct val="100000"/>
              <a:buFont typeface="Courier New" charset="0"/>
              <a:buChar char="o"/>
            </a:pPr>
            <a:r>
              <a:rPr lang="en-US" altLang="zh-TW" sz="2400" dirty="0" smtClean="0">
                <a:latin typeface="Courier New" charset="0"/>
                <a:ea typeface="Courier New" charset="0"/>
                <a:cs typeface="Courier New" charset="0"/>
              </a:rPr>
              <a:t>Keeps states</a:t>
            </a:r>
          </a:p>
          <a:p>
            <a:pPr marL="720000" lvl="3" indent="-360000">
              <a:lnSpc>
                <a:spcPct val="115000"/>
              </a:lnSpc>
              <a:buClrTx/>
              <a:buSzPct val="100000"/>
              <a:buFont typeface="Courier New" charset="0"/>
              <a:buChar char="o"/>
            </a:pPr>
            <a:r>
              <a:rPr lang="en-US" altLang="zh-TW" sz="2400" dirty="0" smtClean="0">
                <a:latin typeface="Courier New" charset="0"/>
                <a:ea typeface="Courier New" charset="0"/>
                <a:cs typeface="Courier New" charset="0"/>
              </a:rPr>
              <a:t>Persistent data</a:t>
            </a:r>
          </a:p>
          <a:p>
            <a:pPr marL="720000" lvl="3" indent="-360000">
              <a:lnSpc>
                <a:spcPct val="115000"/>
              </a:lnSpc>
              <a:buClrTx/>
              <a:buSzPct val="100000"/>
              <a:buFont typeface="Courier New" charset="0"/>
              <a:buChar char="o"/>
            </a:pPr>
            <a:r>
              <a:rPr lang="en-US" altLang="zh-TW" sz="2400" dirty="0" smtClean="0">
                <a:latin typeface="Courier New" charset="0"/>
                <a:ea typeface="Courier New" charset="0"/>
                <a:cs typeface="Courier New" charset="0"/>
              </a:rPr>
              <a:t>Availability &lt; Consistency</a:t>
            </a:r>
          </a:p>
          <a:p>
            <a:pPr marL="720000" lvl="3" indent="-360000">
              <a:lnSpc>
                <a:spcPct val="115000"/>
              </a:lnSpc>
              <a:buClrTx/>
              <a:buSzPct val="100000"/>
              <a:buFont typeface="Courier New" charset="0"/>
              <a:buChar char="o"/>
            </a:pPr>
            <a:r>
              <a:rPr lang="en-US" altLang="zh-TW" sz="2400" dirty="0" smtClean="0">
                <a:latin typeface="Courier New" charset="0"/>
                <a:ea typeface="Courier New" charset="0"/>
                <a:cs typeface="Courier New" charset="0"/>
              </a:rPr>
              <a:t>Each has its own identity</a:t>
            </a:r>
          </a:p>
          <a:p>
            <a:pPr marL="720000" lvl="3" indent="-360000">
              <a:lnSpc>
                <a:spcPct val="115000"/>
              </a:lnSpc>
              <a:buClrTx/>
              <a:buSzPct val="100000"/>
              <a:buFont typeface="Courier New" charset="0"/>
              <a:buChar char="o"/>
            </a:pPr>
            <a:r>
              <a:rPr lang="en-US" altLang="zh-TW" sz="2400" dirty="0" smtClean="0">
                <a:latin typeface="Courier New" charset="0"/>
                <a:ea typeface="Courier New" charset="0"/>
                <a:cs typeface="Courier New" charset="0"/>
              </a:rPr>
              <a:t>Databases</a:t>
            </a:r>
          </a:p>
          <a:p>
            <a:pPr marL="720000" lvl="3" indent="-360000">
              <a:lnSpc>
                <a:spcPct val="115000"/>
              </a:lnSpc>
              <a:buClrTx/>
              <a:buSzPct val="100000"/>
              <a:buFont typeface="Courier New" charset="0"/>
              <a:buChar char="o"/>
            </a:pPr>
            <a:r>
              <a:rPr lang="en-US" altLang="zh-TW" sz="2400" dirty="0" smtClean="0">
                <a:latin typeface="Courier New" charset="0"/>
                <a:ea typeface="Courier New" charset="0"/>
                <a:cs typeface="Courier New" charset="0"/>
              </a:rPr>
              <a:t>Message queues</a:t>
            </a:r>
          </a:p>
        </p:txBody>
      </p:sp>
      <p:pic>
        <p:nvPicPr>
          <p:cNvPr id="2" name="Picture 1"/>
          <p:cNvPicPr>
            <a:picLocks noChangeAspect="1"/>
          </p:cNvPicPr>
          <p:nvPr/>
        </p:nvPicPr>
        <p:blipFill>
          <a:blip r:embed="rId3"/>
          <a:stretch>
            <a:fillRect/>
          </a:stretch>
        </p:blipFill>
        <p:spPr>
          <a:xfrm>
            <a:off x="5678474" y="205975"/>
            <a:ext cx="3234226" cy="1993900"/>
          </a:xfrm>
          <a:prstGeom prst="rect">
            <a:avLst/>
          </a:prstGeom>
        </p:spPr>
      </p:pic>
    </p:spTree>
    <p:extLst>
      <p:ext uri="{BB962C8B-B14F-4D97-AF65-F5344CB8AC3E}">
        <p14:creationId xmlns:p14="http://schemas.microsoft.com/office/powerpoint/2010/main" val="14568531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altLang="zh-TW" u="sng" smtClean="0">
                <a:latin typeface="Courier New" charset="0"/>
                <a:ea typeface="Courier New" charset="0"/>
                <a:cs typeface="Courier New" charset="0"/>
                <a:sym typeface="Helvetica Neue"/>
              </a:rPr>
              <a:t>Concepts</a:t>
            </a:r>
            <a:r>
              <a:rPr lang="zh-TW" altLang="en-US" u="sng" smtClean="0">
                <a:latin typeface="Courier New" charset="0"/>
                <a:ea typeface="Courier New" charset="0"/>
                <a:cs typeface="Courier New" charset="0"/>
                <a:sym typeface="Helvetica Neue"/>
              </a:rPr>
              <a:t> </a:t>
            </a:r>
            <a:r>
              <a:rPr lang="en-US" altLang="zh-TW" u="sng" smtClean="0">
                <a:latin typeface="Courier New" charset="0"/>
                <a:ea typeface="Courier New" charset="0"/>
                <a:cs typeface="Courier New" charset="0"/>
                <a:sym typeface="Helvetica Neue"/>
              </a:rPr>
              <a:t>&amp;</a:t>
            </a:r>
            <a:r>
              <a:rPr lang="zh-TW" altLang="en-US" u="sng" smtClean="0">
                <a:latin typeface="Courier New" charset="0"/>
                <a:ea typeface="Courier New" charset="0"/>
                <a:cs typeface="Courier New" charset="0"/>
                <a:sym typeface="Helvetica Neue"/>
              </a:rPr>
              <a:t> </a:t>
            </a:r>
            <a:r>
              <a:rPr lang="en-US" altLang="zh-TW" u="sng" smtClean="0">
                <a:latin typeface="Courier New" charset="0"/>
                <a:ea typeface="Courier New" charset="0"/>
                <a:cs typeface="Courier New" charset="0"/>
                <a:sym typeface="Helvetica Neue"/>
              </a:rPr>
              <a:t>Terms</a:t>
            </a:r>
            <a:endParaRPr lang="en-US" sz="3600" b="1" i="0" u="sng" strike="noStrike" cap="none">
              <a:solidFill>
                <a:srgbClr val="000000"/>
              </a:solidFill>
              <a:latin typeface="Courier New" charset="0"/>
              <a:ea typeface="Courier New" charset="0"/>
              <a:cs typeface="Courier New" charset="0"/>
              <a:sym typeface="Helvetica Neue"/>
            </a:endParaRPr>
          </a:p>
        </p:txBody>
      </p:sp>
      <p:sp>
        <p:nvSpPr>
          <p:cNvPr id="367" name="Shape 367"/>
          <p:cNvSpPr txBox="1">
            <a:spLocks noGrp="1"/>
          </p:cNvSpPr>
          <p:nvPr>
            <p:ph type="body" idx="1"/>
          </p:nvPr>
        </p:nvSpPr>
        <p:spPr>
          <a:xfrm>
            <a:off x="231300" y="1190775"/>
            <a:ext cx="8681400" cy="3461436"/>
          </a:xfrm>
          <a:prstGeom prst="rect">
            <a:avLst/>
          </a:prstGeom>
          <a:noFill/>
          <a:ln>
            <a:noFill/>
          </a:ln>
        </p:spPr>
        <p:txBody>
          <a:bodyPr lIns="91400" tIns="91400" rIns="91400" bIns="91400" anchor="t" anchorCtr="0">
            <a:noAutofit/>
          </a:bodyPr>
          <a:lstStyle/>
          <a:p>
            <a:pPr marL="180000" lvl="3" indent="-180000">
              <a:lnSpc>
                <a:spcPct val="115000"/>
              </a:lnSpc>
              <a:buClrTx/>
              <a:buSzPct val="100000"/>
              <a:buFont typeface="Arial" charset="0"/>
              <a:buChar char="•"/>
            </a:pPr>
            <a:r>
              <a:rPr lang="en-US" altLang="zh-TW" sz="2800" dirty="0" smtClean="0">
                <a:latin typeface="Courier New" charset="0"/>
                <a:ea typeface="Courier New" charset="0"/>
                <a:cs typeface="Courier New" charset="0"/>
              </a:rPr>
              <a:t> </a:t>
            </a:r>
            <a:r>
              <a:rPr lang="en-US" altLang="zh-TW" sz="2800" dirty="0" smtClean="0">
                <a:solidFill>
                  <a:schemeClr val="accent1"/>
                </a:solidFill>
                <a:latin typeface="Courier New" charset="0"/>
                <a:ea typeface="Courier New" charset="0"/>
                <a:cs typeface="Courier New" charset="0"/>
              </a:rPr>
              <a:t>Daemon Set</a:t>
            </a:r>
            <a:endParaRPr lang="en-US" altLang="zh-TW" sz="2400" dirty="0">
              <a:solidFill>
                <a:schemeClr val="accent1"/>
              </a:solidFill>
              <a:latin typeface="Courier New" charset="0"/>
              <a:ea typeface="Courier New" charset="0"/>
              <a:cs typeface="Courier New" charset="0"/>
            </a:endParaRPr>
          </a:p>
          <a:p>
            <a:pPr marL="720000" lvl="3" indent="-360000">
              <a:lnSpc>
                <a:spcPct val="115000"/>
              </a:lnSpc>
              <a:buClrTx/>
              <a:buSzPct val="100000"/>
              <a:buFont typeface="Courier New" charset="0"/>
              <a:buChar char="o"/>
            </a:pPr>
            <a:r>
              <a:rPr lang="en-US" altLang="zh-TW" sz="2400" dirty="0" smtClean="0">
                <a:latin typeface="Courier New" charset="0"/>
                <a:ea typeface="Courier New" charset="0"/>
                <a:cs typeface="Courier New" charset="0"/>
              </a:rPr>
              <a:t>Background process</a:t>
            </a:r>
          </a:p>
          <a:p>
            <a:pPr marL="720000" lvl="3" indent="-360000">
              <a:lnSpc>
                <a:spcPct val="115000"/>
              </a:lnSpc>
              <a:buClrTx/>
              <a:buSzPct val="100000"/>
              <a:buFont typeface="Courier New" charset="0"/>
              <a:buChar char="o"/>
            </a:pPr>
            <a:r>
              <a:rPr lang="en-US" altLang="zh-TW" sz="2400" dirty="0" smtClean="0">
                <a:latin typeface="Courier New" charset="0"/>
                <a:ea typeface="Courier New" charset="0"/>
                <a:cs typeface="Courier New" charset="0"/>
              </a:rPr>
              <a:t>One daemon per node</a:t>
            </a:r>
          </a:p>
          <a:p>
            <a:pPr marL="720000" lvl="3" indent="-360000">
              <a:lnSpc>
                <a:spcPct val="115000"/>
              </a:lnSpc>
              <a:buClrTx/>
              <a:buSzPct val="100000"/>
              <a:buFont typeface="Courier New" charset="0"/>
              <a:buChar char="o"/>
            </a:pPr>
            <a:r>
              <a:rPr lang="en-US" altLang="zh-TW" sz="2400" dirty="0" smtClean="0">
                <a:latin typeface="Courier New" charset="0"/>
                <a:ea typeface="Courier New" charset="0"/>
                <a:cs typeface="Courier New" charset="0"/>
              </a:rPr>
              <a:t>Node labels</a:t>
            </a:r>
          </a:p>
          <a:p>
            <a:pPr marL="720000" lvl="3" indent="-360000">
              <a:lnSpc>
                <a:spcPct val="115000"/>
              </a:lnSpc>
              <a:buClrTx/>
              <a:buSzPct val="100000"/>
              <a:buFont typeface="Courier New" charset="0"/>
              <a:buChar char="o"/>
            </a:pPr>
            <a:r>
              <a:rPr lang="en-US" altLang="zh-TW" sz="2400" dirty="0" smtClean="0">
                <a:latin typeface="Courier New" charset="0"/>
                <a:ea typeface="Courier New" charset="0"/>
                <a:cs typeface="Courier New" charset="0"/>
              </a:rPr>
              <a:t>Cluster storage, logs, node monitoring</a:t>
            </a:r>
          </a:p>
        </p:txBody>
      </p:sp>
    </p:spTree>
    <p:extLst>
      <p:ext uri="{BB962C8B-B14F-4D97-AF65-F5344CB8AC3E}">
        <p14:creationId xmlns:p14="http://schemas.microsoft.com/office/powerpoint/2010/main" val="10192313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altLang="zh-TW" u="sng" smtClean="0">
                <a:latin typeface="Courier New" charset="0"/>
                <a:ea typeface="Courier New" charset="0"/>
                <a:cs typeface="Courier New" charset="0"/>
                <a:sym typeface="Helvetica Neue"/>
              </a:rPr>
              <a:t>Concepts</a:t>
            </a:r>
            <a:r>
              <a:rPr lang="zh-TW" altLang="en-US" u="sng" smtClean="0">
                <a:latin typeface="Courier New" charset="0"/>
                <a:ea typeface="Courier New" charset="0"/>
                <a:cs typeface="Courier New" charset="0"/>
                <a:sym typeface="Helvetica Neue"/>
              </a:rPr>
              <a:t> </a:t>
            </a:r>
            <a:r>
              <a:rPr lang="en-US" altLang="zh-TW" u="sng" smtClean="0">
                <a:latin typeface="Courier New" charset="0"/>
                <a:ea typeface="Courier New" charset="0"/>
                <a:cs typeface="Courier New" charset="0"/>
                <a:sym typeface="Helvetica Neue"/>
              </a:rPr>
              <a:t>&amp;</a:t>
            </a:r>
            <a:r>
              <a:rPr lang="zh-TW" altLang="en-US" u="sng" smtClean="0">
                <a:latin typeface="Courier New" charset="0"/>
                <a:ea typeface="Courier New" charset="0"/>
                <a:cs typeface="Courier New" charset="0"/>
                <a:sym typeface="Helvetica Neue"/>
              </a:rPr>
              <a:t> </a:t>
            </a:r>
            <a:r>
              <a:rPr lang="en-US" altLang="zh-TW" u="sng" smtClean="0">
                <a:latin typeface="Courier New" charset="0"/>
                <a:ea typeface="Courier New" charset="0"/>
                <a:cs typeface="Courier New" charset="0"/>
                <a:sym typeface="Helvetica Neue"/>
              </a:rPr>
              <a:t>Terms</a:t>
            </a:r>
            <a:endParaRPr lang="en-US" sz="3600" b="1" i="0" u="sng" strike="noStrike" cap="none">
              <a:solidFill>
                <a:srgbClr val="000000"/>
              </a:solidFill>
              <a:latin typeface="Courier New" charset="0"/>
              <a:ea typeface="Courier New" charset="0"/>
              <a:cs typeface="Courier New" charset="0"/>
              <a:sym typeface="Helvetica Neue"/>
            </a:endParaRPr>
          </a:p>
        </p:txBody>
      </p:sp>
      <p:sp>
        <p:nvSpPr>
          <p:cNvPr id="367" name="Shape 367"/>
          <p:cNvSpPr txBox="1">
            <a:spLocks noGrp="1"/>
          </p:cNvSpPr>
          <p:nvPr>
            <p:ph type="body" idx="1"/>
          </p:nvPr>
        </p:nvSpPr>
        <p:spPr>
          <a:xfrm>
            <a:off x="231300" y="1190775"/>
            <a:ext cx="8681400" cy="3461436"/>
          </a:xfrm>
          <a:prstGeom prst="rect">
            <a:avLst/>
          </a:prstGeom>
          <a:noFill/>
          <a:ln>
            <a:noFill/>
          </a:ln>
        </p:spPr>
        <p:txBody>
          <a:bodyPr lIns="91400" tIns="91400" rIns="91400" bIns="91400" anchor="t" anchorCtr="0">
            <a:noAutofit/>
          </a:bodyPr>
          <a:lstStyle/>
          <a:p>
            <a:pPr marL="180000" lvl="3" indent="-180000">
              <a:lnSpc>
                <a:spcPct val="115000"/>
              </a:lnSpc>
              <a:buClrTx/>
              <a:buSzPct val="100000"/>
              <a:buFont typeface="Arial" charset="0"/>
              <a:buChar char="•"/>
            </a:pPr>
            <a:r>
              <a:rPr lang="en-US" altLang="zh-TW" sz="2800" dirty="0" smtClean="0">
                <a:latin typeface="Courier New" charset="0"/>
                <a:ea typeface="Courier New" charset="0"/>
                <a:cs typeface="Courier New" charset="0"/>
              </a:rPr>
              <a:t> </a:t>
            </a:r>
            <a:r>
              <a:rPr lang="en-US" altLang="zh-TW" sz="2800" dirty="0" smtClean="0">
                <a:solidFill>
                  <a:schemeClr val="accent1"/>
                </a:solidFill>
                <a:latin typeface="Courier New" charset="0"/>
                <a:ea typeface="Courier New" charset="0"/>
                <a:cs typeface="Courier New" charset="0"/>
              </a:rPr>
              <a:t>Jobs</a:t>
            </a:r>
            <a:endParaRPr lang="en-US" altLang="zh-TW" sz="2400" dirty="0">
              <a:solidFill>
                <a:schemeClr val="accent1"/>
              </a:solidFill>
              <a:latin typeface="Courier New" charset="0"/>
              <a:ea typeface="Courier New" charset="0"/>
              <a:cs typeface="Courier New" charset="0"/>
            </a:endParaRPr>
          </a:p>
          <a:p>
            <a:pPr marL="720000" lvl="3" indent="-360000">
              <a:lnSpc>
                <a:spcPct val="115000"/>
              </a:lnSpc>
              <a:buClrTx/>
              <a:buSzPct val="100000"/>
              <a:buFont typeface="Courier New" charset="0"/>
              <a:buChar char="o"/>
            </a:pPr>
            <a:r>
              <a:rPr lang="en-US" altLang="zh-TW" sz="2400" dirty="0" smtClean="0">
                <a:latin typeface="Courier New" charset="0"/>
                <a:ea typeface="Courier New" charset="0"/>
                <a:cs typeface="Courier New" charset="0"/>
              </a:rPr>
              <a:t>Batch Pattern</a:t>
            </a:r>
          </a:p>
          <a:p>
            <a:pPr marL="720000" lvl="3" indent="-360000">
              <a:lnSpc>
                <a:spcPct val="115000"/>
              </a:lnSpc>
              <a:buClrTx/>
              <a:buSzPct val="100000"/>
              <a:buFont typeface="Courier New" charset="0"/>
              <a:buChar char="o"/>
            </a:pPr>
            <a:r>
              <a:rPr lang="en-US" altLang="zh-TW" sz="2400" dirty="0" smtClean="0">
                <a:latin typeface="Courier New" charset="0"/>
                <a:ea typeface="Courier New" charset="0"/>
                <a:cs typeface="Courier New" charset="0"/>
              </a:rPr>
              <a:t>Run in parallel </a:t>
            </a:r>
          </a:p>
          <a:p>
            <a:pPr marL="720000" lvl="3" indent="-360000">
              <a:lnSpc>
                <a:spcPct val="115000"/>
              </a:lnSpc>
              <a:buClrTx/>
              <a:buSzPct val="100000"/>
              <a:buFont typeface="Courier New" charset="0"/>
              <a:buChar char="o"/>
            </a:pPr>
            <a:r>
              <a:rPr lang="en-US" altLang="zh-TW" sz="2400" dirty="0" smtClean="0">
                <a:latin typeface="Courier New" charset="0"/>
                <a:ea typeface="Courier New" charset="0"/>
                <a:cs typeface="Courier New" charset="0"/>
              </a:rPr>
              <a:t>Run to completion (then exit)</a:t>
            </a:r>
          </a:p>
          <a:p>
            <a:pPr marL="720000" lvl="3" indent="-360000">
              <a:lnSpc>
                <a:spcPct val="115000"/>
              </a:lnSpc>
              <a:buClrTx/>
              <a:buSzPct val="100000"/>
              <a:buFont typeface="Courier New" charset="0"/>
              <a:buChar char="o"/>
            </a:pPr>
            <a:r>
              <a:rPr lang="en-US" altLang="zh-TW" sz="2400" dirty="0" smtClean="0">
                <a:latin typeface="Courier New" charset="0"/>
                <a:ea typeface="Courier New" charset="0"/>
                <a:cs typeface="Courier New" charset="0"/>
              </a:rPr>
              <a:t>Independent but related processes</a:t>
            </a:r>
          </a:p>
        </p:txBody>
      </p:sp>
    </p:spTree>
    <p:extLst>
      <p:ext uri="{BB962C8B-B14F-4D97-AF65-F5344CB8AC3E}">
        <p14:creationId xmlns:p14="http://schemas.microsoft.com/office/powerpoint/2010/main" val="14877856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1206250" y="1735750"/>
            <a:ext cx="6390000" cy="1159800"/>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E63427"/>
              </a:buClr>
              <a:buSzPct val="25000"/>
              <a:buFont typeface="Helvetica Neue"/>
              <a:buNone/>
            </a:pPr>
            <a:r>
              <a:rPr lang="en-US" altLang="zh-TW" b="1">
                <a:latin typeface="Courier New" charset="0"/>
                <a:ea typeface="Courier New" charset="0"/>
                <a:cs typeface="Courier New" charset="0"/>
              </a:rPr>
              <a:t>M</a:t>
            </a:r>
            <a:r>
              <a:rPr lang="en-US" altLang="zh-TW" b="1" smtClean="0">
                <a:latin typeface="Courier New" charset="0"/>
                <a:ea typeface="Courier New" charset="0"/>
                <a:cs typeface="Courier New" charset="0"/>
              </a:rPr>
              <a:t>inikube</a:t>
            </a:r>
            <a:endParaRPr lang="en-US" b="1">
              <a:latin typeface="Courier New" charset="0"/>
              <a:ea typeface="Courier New" charset="0"/>
              <a:cs typeface="Courier New" charset="0"/>
            </a:endParaRPr>
          </a:p>
        </p:txBody>
      </p:sp>
      <p:sp>
        <p:nvSpPr>
          <p:cNvPr id="373" name="Shape 373"/>
          <p:cNvSpPr txBox="1">
            <a:spLocks noGrp="1"/>
          </p:cNvSpPr>
          <p:nvPr>
            <p:ph type="body" idx="1"/>
          </p:nvPr>
        </p:nvSpPr>
        <p:spPr>
          <a:xfrm>
            <a:off x="1206250" y="3068650"/>
            <a:ext cx="6866400" cy="1029000"/>
          </a:xfrm>
          <a:prstGeom prst="rect">
            <a:avLst/>
          </a:prstGeom>
          <a:noFill/>
          <a:ln>
            <a:noFill/>
          </a:ln>
        </p:spPr>
        <p:txBody>
          <a:bodyPr lIns="91400" tIns="91400" rIns="91400" bIns="91400" anchor="t" anchorCtr="0">
            <a:noAutofit/>
          </a:bodyPr>
          <a:lstStyle/>
          <a:p>
            <a:pPr marL="0" marR="0" lvl="0" indent="0" algn="l" rtl="0">
              <a:lnSpc>
                <a:spcPct val="115000"/>
              </a:lnSpc>
              <a:spcBef>
                <a:spcPts val="0"/>
              </a:spcBef>
              <a:spcAft>
                <a:spcPts val="0"/>
              </a:spcAft>
              <a:buClr>
                <a:srgbClr val="535353"/>
              </a:buClr>
              <a:buSzPct val="25000"/>
              <a:buFont typeface="Helvetica Neue Light"/>
              <a:buNone/>
            </a:pPr>
            <a:r>
              <a:rPr lang="en-US" altLang="zh-TW" sz="1637" i="0" smtClean="0">
                <a:solidFill>
                  <a:srgbClr val="535353"/>
                </a:solidFill>
                <a:latin typeface="Courier New" charset="0"/>
                <a:ea typeface="Courier New" charset="0"/>
                <a:cs typeface="Courier New" charset="0"/>
                <a:sym typeface="Trebuchet MS"/>
              </a:rPr>
              <a:t>Local, single node K8S cluster</a:t>
            </a:r>
            <a:endParaRPr lang="en-US" altLang="zh-TW" sz="1637" smtClean="0">
              <a:solidFill>
                <a:srgbClr val="535353"/>
              </a:solidFill>
              <a:latin typeface="Courier New" charset="0"/>
              <a:ea typeface="Courier New" charset="0"/>
              <a:cs typeface="Courier New" charset="0"/>
              <a:sym typeface="Trebuchet MS"/>
            </a:endParaRPr>
          </a:p>
        </p:txBody>
      </p:sp>
      <p:pic>
        <p:nvPicPr>
          <p:cNvPr id="9" name="Picture 8"/>
          <p:cNvPicPr>
            <a:picLocks noChangeAspect="1"/>
          </p:cNvPicPr>
          <p:nvPr/>
        </p:nvPicPr>
        <p:blipFill>
          <a:blip r:embed="rId3"/>
          <a:stretch>
            <a:fillRect/>
          </a:stretch>
        </p:blipFill>
        <p:spPr>
          <a:xfrm>
            <a:off x="5641654" y="661442"/>
            <a:ext cx="1451818" cy="1408263"/>
          </a:xfrm>
          <a:prstGeom prst="rect">
            <a:avLst/>
          </a:prstGeom>
        </p:spPr>
      </p:pic>
    </p:spTree>
    <p:extLst>
      <p:ext uri="{BB962C8B-B14F-4D97-AF65-F5344CB8AC3E}">
        <p14:creationId xmlns:p14="http://schemas.microsoft.com/office/powerpoint/2010/main" val="10148592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0" y="0"/>
            <a:ext cx="9144000" cy="857098"/>
          </a:xfrm>
          <a:prstGeom prst="rect">
            <a:avLst/>
          </a:prstGeom>
          <a:noFill/>
          <a:ln>
            <a:noFill/>
          </a:ln>
        </p:spPr>
        <p:txBody>
          <a:bodyPr lIns="91400" tIns="91400" rIns="91400" bIns="9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3600" b="1" i="0" u="sng" strike="noStrike" cap="none">
                <a:solidFill>
                  <a:srgbClr val="000000"/>
                </a:solidFill>
                <a:latin typeface="Courier New" charset="0"/>
                <a:ea typeface="Courier New" charset="0"/>
                <a:cs typeface="Courier New" charset="0"/>
                <a:sym typeface="Helvetica Neue"/>
              </a:rPr>
              <a:t>Agenda</a:t>
            </a:r>
          </a:p>
        </p:txBody>
      </p:sp>
      <p:sp>
        <p:nvSpPr>
          <p:cNvPr id="367" name="Shape 367"/>
          <p:cNvSpPr txBox="1">
            <a:spLocks noGrp="1"/>
          </p:cNvSpPr>
          <p:nvPr>
            <p:ph type="body" idx="1"/>
          </p:nvPr>
        </p:nvSpPr>
        <p:spPr>
          <a:xfrm>
            <a:off x="0" y="857098"/>
            <a:ext cx="9144000" cy="3865214"/>
          </a:xfrm>
          <a:prstGeom prst="rect">
            <a:avLst/>
          </a:prstGeom>
          <a:noFill/>
          <a:ln>
            <a:noFill/>
          </a:ln>
        </p:spPr>
        <p:txBody>
          <a:bodyPr lIns="91400" tIns="91400" rIns="91400" bIns="91400" anchor="t" anchorCtr="0">
            <a:noAutofit/>
          </a:bodyPr>
          <a:lstStyle/>
          <a:p>
            <a:pPr marL="300789" lvl="0" indent="-300789" algn="ctr">
              <a:lnSpc>
                <a:spcPct val="150000"/>
              </a:lnSpc>
              <a:buClrTx/>
              <a:buSzPct val="100000"/>
              <a:defRPr/>
            </a:pPr>
            <a:r>
              <a:rPr lang="en-US" altLang="zh-TW" sz="2400" u="sng" dirty="0">
                <a:latin typeface="Courier New" charset="0"/>
                <a:ea typeface="Courier New" charset="0"/>
                <a:cs typeface="Courier New" charset="0"/>
                <a:sym typeface="Trebuchet MS"/>
              </a:rPr>
              <a:t>Kubernetes</a:t>
            </a:r>
            <a:r>
              <a:rPr lang="zh-TW" altLang="en-US" sz="2400" u="sng" dirty="0">
                <a:latin typeface="Courier New" charset="0"/>
                <a:ea typeface="Courier New" charset="0"/>
                <a:cs typeface="Courier New" charset="0"/>
                <a:sym typeface="Trebuchet MS"/>
              </a:rPr>
              <a:t> </a:t>
            </a:r>
            <a:r>
              <a:rPr lang="en-US" altLang="zh-TW" sz="2400" u="sng" dirty="0">
                <a:latin typeface="Courier New" charset="0"/>
                <a:ea typeface="Courier New" charset="0"/>
                <a:cs typeface="Courier New" charset="0"/>
                <a:sym typeface="Trebuchet MS"/>
              </a:rPr>
              <a:t>Essentials</a:t>
            </a:r>
          </a:p>
          <a:p>
            <a:pPr marL="300789" lvl="0" indent="-300789" algn="ctr">
              <a:lnSpc>
                <a:spcPct val="150000"/>
              </a:lnSpc>
              <a:buClrTx/>
              <a:buSzPct val="100000"/>
              <a:defRPr/>
            </a:pPr>
            <a:r>
              <a:rPr lang="en-US" altLang="zh-TW" sz="2400" u="sng" dirty="0">
                <a:latin typeface="Courier New" charset="0"/>
                <a:ea typeface="Courier New" charset="0"/>
                <a:cs typeface="Courier New" charset="0"/>
                <a:sym typeface="Trebuchet MS"/>
              </a:rPr>
              <a:t>Minikube</a:t>
            </a:r>
          </a:p>
          <a:p>
            <a:pPr marL="300789" indent="-300789" algn="ctr">
              <a:lnSpc>
                <a:spcPct val="150000"/>
              </a:lnSpc>
              <a:buClrTx/>
              <a:buSzPct val="100000"/>
            </a:pPr>
            <a:r>
              <a:rPr lang="en-US" altLang="zh-TW" sz="2400" u="sng" dirty="0" err="1">
                <a:latin typeface="Courier New" charset="0"/>
                <a:ea typeface="Courier New" charset="0"/>
                <a:cs typeface="Courier New" charset="0"/>
                <a:sym typeface="Trebuchet MS"/>
              </a:rPr>
              <a:t>Kubectl</a:t>
            </a:r>
            <a:r>
              <a:rPr lang="en-US" altLang="zh-TW" sz="2400" u="sng" dirty="0">
                <a:latin typeface="Courier New" charset="0"/>
                <a:ea typeface="Courier New" charset="0"/>
                <a:cs typeface="Courier New" charset="0"/>
                <a:sym typeface="Trebuchet MS"/>
              </a:rPr>
              <a:t> Commands</a:t>
            </a:r>
          </a:p>
          <a:p>
            <a:pPr marL="300789" lvl="0" indent="-300789" algn="ctr">
              <a:lnSpc>
                <a:spcPct val="150000"/>
              </a:lnSpc>
              <a:buClrTx/>
              <a:buSzPct val="100000"/>
              <a:defRPr/>
            </a:pPr>
            <a:r>
              <a:rPr lang="en-US" altLang="zh-TW" sz="2400" u="sng" dirty="0" smtClean="0">
                <a:latin typeface="Courier New" charset="0"/>
                <a:ea typeface="Courier New" charset="0"/>
                <a:cs typeface="Courier New" charset="0"/>
                <a:sym typeface="Trebuchet MS"/>
              </a:rPr>
              <a:t>Workshop</a:t>
            </a:r>
            <a:endParaRPr lang="en-US" altLang="zh-TW" sz="2400" u="sng" dirty="0">
              <a:latin typeface="Courier New" charset="0"/>
              <a:ea typeface="Courier New" charset="0"/>
              <a:cs typeface="Courier New" charset="0"/>
              <a:sym typeface="Trebuchet M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63600" y="346705"/>
            <a:ext cx="7416800" cy="4076700"/>
          </a:xfrm>
          <a:prstGeom prst="rect">
            <a:avLst/>
          </a:prstGeom>
        </p:spPr>
      </p:pic>
      <p:pic>
        <p:nvPicPr>
          <p:cNvPr id="8" name="Picture 7"/>
          <p:cNvPicPr>
            <a:picLocks noChangeAspect="1"/>
          </p:cNvPicPr>
          <p:nvPr/>
        </p:nvPicPr>
        <p:blipFill>
          <a:blip r:embed="rId4"/>
          <a:stretch>
            <a:fillRect/>
          </a:stretch>
        </p:blipFill>
        <p:spPr>
          <a:xfrm>
            <a:off x="7487388" y="2700866"/>
            <a:ext cx="388012" cy="376372"/>
          </a:xfrm>
          <a:prstGeom prst="rect">
            <a:avLst/>
          </a:prstGeom>
        </p:spPr>
      </p:pic>
    </p:spTree>
    <p:extLst>
      <p:ext uri="{BB962C8B-B14F-4D97-AF65-F5344CB8AC3E}">
        <p14:creationId xmlns:p14="http://schemas.microsoft.com/office/powerpoint/2010/main" val="940403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u="sng" smtClean="0">
                <a:latin typeface="Courier New" charset="0"/>
                <a:ea typeface="Courier New" charset="0"/>
                <a:cs typeface="Courier New" charset="0"/>
                <a:sym typeface="Helvetica Neue"/>
              </a:rPr>
              <a:t>Lab0 - Install </a:t>
            </a:r>
            <a:r>
              <a:rPr lang="en-US" altLang="zh-TW" u="sng" smtClean="0">
                <a:latin typeface="Courier New" charset="0"/>
                <a:ea typeface="Courier New" charset="0"/>
                <a:cs typeface="Courier New" charset="0"/>
                <a:sym typeface="Helvetica Neue"/>
              </a:rPr>
              <a:t>m</a:t>
            </a:r>
            <a:r>
              <a:rPr lang="en-US" u="sng" smtClean="0">
                <a:latin typeface="Courier New" charset="0"/>
                <a:ea typeface="Courier New" charset="0"/>
                <a:cs typeface="Courier New" charset="0"/>
                <a:sym typeface="Helvetica Neue"/>
              </a:rPr>
              <a:t>inikube</a:t>
            </a:r>
            <a:endParaRPr lang="en-US" sz="3600" b="1" i="0" u="sng" strike="noStrike" cap="none">
              <a:solidFill>
                <a:srgbClr val="000000"/>
              </a:solidFill>
              <a:latin typeface="Courier New" charset="0"/>
              <a:ea typeface="Courier New" charset="0"/>
              <a:cs typeface="Courier New" charset="0"/>
              <a:sym typeface="Helvetica Neue"/>
            </a:endParaRPr>
          </a:p>
        </p:txBody>
      </p:sp>
      <p:sp>
        <p:nvSpPr>
          <p:cNvPr id="367" name="Shape 367"/>
          <p:cNvSpPr txBox="1">
            <a:spLocks noGrp="1"/>
          </p:cNvSpPr>
          <p:nvPr>
            <p:ph type="body" idx="1"/>
          </p:nvPr>
        </p:nvSpPr>
        <p:spPr>
          <a:xfrm>
            <a:off x="231300" y="1190775"/>
            <a:ext cx="8681400" cy="3461436"/>
          </a:xfrm>
          <a:prstGeom prst="rect">
            <a:avLst/>
          </a:prstGeom>
          <a:noFill/>
          <a:ln>
            <a:noFill/>
          </a:ln>
        </p:spPr>
        <p:txBody>
          <a:bodyPr lIns="91400" tIns="91400" rIns="91400" bIns="91400" anchor="t" anchorCtr="0">
            <a:noAutofit/>
          </a:bodyPr>
          <a:lstStyle/>
          <a:p>
            <a:pPr marL="300789" lvl="0" indent="-300789">
              <a:lnSpc>
                <a:spcPct val="115000"/>
              </a:lnSpc>
              <a:buClrTx/>
              <a:buSzPct val="100000"/>
              <a:buFont typeface=".AppleSystemUIFont" charset="-120"/>
              <a:buChar char="§"/>
            </a:pPr>
            <a:r>
              <a:rPr lang="en-US" sz="1400" dirty="0" smtClean="0">
                <a:latin typeface="Courier New" charset="0"/>
                <a:ea typeface="Courier New" charset="0"/>
                <a:cs typeface="Courier New" charset="0"/>
              </a:rPr>
              <a:t>curl </a:t>
            </a:r>
            <a:r>
              <a:rPr lang="en-US" sz="1400" dirty="0">
                <a:latin typeface="Courier New" charset="0"/>
                <a:ea typeface="Courier New" charset="0"/>
                <a:cs typeface="Courier New" charset="0"/>
              </a:rPr>
              <a:t>-Lo minikube </a:t>
            </a:r>
            <a:r>
              <a:rPr lang="en-US" sz="1400" dirty="0" smtClean="0">
                <a:latin typeface="Courier New" charset="0"/>
                <a:ea typeface="Courier New" charset="0"/>
                <a:cs typeface="Courier New" charset="0"/>
              </a:rPr>
              <a:t>https</a:t>
            </a:r>
            <a:r>
              <a:rPr lang="en-US" sz="1400" dirty="0">
                <a:latin typeface="Courier New" charset="0"/>
                <a:ea typeface="Courier New" charset="0"/>
                <a:cs typeface="Courier New" charset="0"/>
              </a:rPr>
              <a:t>://</a:t>
            </a:r>
            <a:r>
              <a:rPr lang="en-US" sz="1400" dirty="0" err="1">
                <a:latin typeface="Courier New" charset="0"/>
                <a:ea typeface="Courier New" charset="0"/>
                <a:cs typeface="Courier New" charset="0"/>
              </a:rPr>
              <a:t>storage.googleapis.com</a:t>
            </a:r>
            <a:r>
              <a:rPr lang="en-US" sz="1400" dirty="0">
                <a:latin typeface="Courier New" charset="0"/>
                <a:ea typeface="Courier New" charset="0"/>
                <a:cs typeface="Courier New" charset="0"/>
              </a:rPr>
              <a:t>/minikube/releases/latest/minikube-linux-amd64 </a:t>
            </a:r>
            <a:endParaRPr lang="en-US" sz="1400" dirty="0" smtClean="0">
              <a:latin typeface="Courier New" charset="0"/>
              <a:ea typeface="Courier New" charset="0"/>
              <a:cs typeface="Courier New" charset="0"/>
            </a:endParaRPr>
          </a:p>
          <a:p>
            <a:pPr marL="300789" lvl="0" indent="-300789">
              <a:lnSpc>
                <a:spcPct val="115000"/>
              </a:lnSpc>
              <a:buClrTx/>
              <a:buSzPct val="100000"/>
              <a:buFont typeface=".AppleSystemUIFont" charset="-120"/>
              <a:buChar char="§"/>
            </a:pPr>
            <a:r>
              <a:rPr lang="en-US" sz="1400" dirty="0" err="1" smtClean="0">
                <a:latin typeface="Courier New" charset="0"/>
                <a:ea typeface="Courier New" charset="0"/>
                <a:cs typeface="Courier New" charset="0"/>
              </a:rPr>
              <a:t>chmod</a:t>
            </a:r>
            <a:r>
              <a:rPr lang="en-US" sz="1400" dirty="0" smtClean="0">
                <a:latin typeface="Courier New" charset="0"/>
                <a:ea typeface="Courier New" charset="0"/>
                <a:cs typeface="Courier New" charset="0"/>
              </a:rPr>
              <a:t> </a:t>
            </a:r>
            <a:r>
              <a:rPr lang="en-US" sz="1400" dirty="0">
                <a:latin typeface="Courier New" charset="0"/>
                <a:ea typeface="Courier New" charset="0"/>
                <a:cs typeface="Courier New" charset="0"/>
              </a:rPr>
              <a:t>+x </a:t>
            </a:r>
            <a:r>
              <a:rPr lang="en-US" sz="1400" dirty="0" smtClean="0">
                <a:latin typeface="Courier New" charset="0"/>
                <a:ea typeface="Courier New" charset="0"/>
                <a:cs typeface="Courier New" charset="0"/>
              </a:rPr>
              <a:t>minikube</a:t>
            </a:r>
            <a:endParaRPr lang="en-US" sz="1400" dirty="0">
              <a:latin typeface="Courier New" charset="0"/>
              <a:ea typeface="Courier New" charset="0"/>
              <a:cs typeface="Courier New" charset="0"/>
            </a:endParaRPr>
          </a:p>
          <a:p>
            <a:pPr marL="300789" lvl="0" indent="-300789">
              <a:lnSpc>
                <a:spcPct val="115000"/>
              </a:lnSpc>
              <a:buClrTx/>
              <a:buSzPct val="100000"/>
              <a:buFont typeface=".AppleSystemUIFont" charset="-120"/>
              <a:buChar char="§"/>
            </a:pPr>
            <a:r>
              <a:rPr lang="en-US" sz="1400" dirty="0" err="1" smtClean="0">
                <a:latin typeface="Courier New" charset="0"/>
                <a:ea typeface="Courier New" charset="0"/>
                <a:cs typeface="Courier New" charset="0"/>
              </a:rPr>
              <a:t>sudo</a:t>
            </a:r>
            <a:r>
              <a:rPr lang="en-US" sz="1400" dirty="0" smtClean="0">
                <a:latin typeface="Courier New" charset="0"/>
                <a:ea typeface="Courier New" charset="0"/>
                <a:cs typeface="Courier New" charset="0"/>
              </a:rPr>
              <a:t> </a:t>
            </a:r>
            <a:r>
              <a:rPr lang="en-US" sz="1400" dirty="0">
                <a:latin typeface="Courier New" charset="0"/>
                <a:ea typeface="Courier New" charset="0"/>
                <a:cs typeface="Courier New" charset="0"/>
              </a:rPr>
              <a:t>mv minikube /</a:t>
            </a:r>
            <a:r>
              <a:rPr lang="en-US" sz="1400" dirty="0" err="1">
                <a:latin typeface="Courier New" charset="0"/>
                <a:ea typeface="Courier New" charset="0"/>
                <a:cs typeface="Courier New" charset="0"/>
              </a:rPr>
              <a:t>usr</a:t>
            </a:r>
            <a:r>
              <a:rPr lang="en-US" sz="1400" dirty="0">
                <a:latin typeface="Courier New" charset="0"/>
                <a:ea typeface="Courier New" charset="0"/>
                <a:cs typeface="Courier New" charset="0"/>
              </a:rPr>
              <a:t>/local/bin</a:t>
            </a:r>
            <a:r>
              <a:rPr lang="en-US" sz="1400" dirty="0" smtClean="0">
                <a:latin typeface="Courier New" charset="0"/>
                <a:ea typeface="Courier New" charset="0"/>
                <a:cs typeface="Courier New" charset="0"/>
              </a:rPr>
              <a:t>/</a:t>
            </a:r>
          </a:p>
          <a:p>
            <a:pPr marL="300789" lvl="0" indent="-300789">
              <a:lnSpc>
                <a:spcPct val="115000"/>
              </a:lnSpc>
              <a:buClrTx/>
              <a:buSzPct val="100000"/>
              <a:buFont typeface=".AppleSystemUIFont" charset="-120"/>
              <a:buChar char="§"/>
            </a:pPr>
            <a:r>
              <a:rPr lang="en-US" sz="1400" dirty="0" smtClean="0">
                <a:latin typeface="Courier New" charset="0"/>
                <a:ea typeface="Courier New" charset="0"/>
                <a:cs typeface="Courier New" charset="0"/>
                <a:sym typeface="Trebuchet MS"/>
              </a:rPr>
              <a:t>minikube version</a:t>
            </a:r>
            <a:endParaRPr lang="en-US" sz="1400" dirty="0">
              <a:latin typeface="Courier New" charset="0"/>
              <a:ea typeface="Courier New" charset="0"/>
              <a:cs typeface="Courier New" charset="0"/>
              <a:sym typeface="Trebuchet MS"/>
            </a:endParaRPr>
          </a:p>
          <a:p>
            <a:pPr marL="300789" lvl="0" indent="-300789">
              <a:lnSpc>
                <a:spcPct val="115000"/>
              </a:lnSpc>
              <a:buClrTx/>
              <a:buSzPct val="100000"/>
              <a:buFont typeface=".AppleSystemUIFont" charset="-120"/>
              <a:buChar char="§"/>
            </a:pPr>
            <a:endParaRPr lang="en-US" sz="1400" dirty="0" smtClean="0">
              <a:latin typeface="Courier New" charset="0"/>
              <a:ea typeface="Courier New" charset="0"/>
              <a:cs typeface="Courier New" charset="0"/>
              <a:sym typeface="Trebuchet MS"/>
            </a:endParaRPr>
          </a:p>
        </p:txBody>
      </p:sp>
    </p:spTree>
    <p:extLst>
      <p:ext uri="{BB962C8B-B14F-4D97-AF65-F5344CB8AC3E}">
        <p14:creationId xmlns:p14="http://schemas.microsoft.com/office/powerpoint/2010/main" val="498143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u="sng" smtClean="0">
                <a:latin typeface="Courier New" charset="0"/>
                <a:ea typeface="Courier New" charset="0"/>
                <a:cs typeface="Courier New" charset="0"/>
                <a:sym typeface="Helvetica Neue"/>
              </a:rPr>
              <a:t>Lab0 - Install </a:t>
            </a:r>
            <a:r>
              <a:rPr lang="en-US" altLang="zh-TW" u="sng" smtClean="0">
                <a:latin typeface="Courier New" charset="0"/>
                <a:ea typeface="Courier New" charset="0"/>
                <a:cs typeface="Courier New" charset="0"/>
                <a:sym typeface="Helvetica Neue"/>
              </a:rPr>
              <a:t>m</a:t>
            </a:r>
            <a:r>
              <a:rPr lang="en-US" u="sng" smtClean="0">
                <a:latin typeface="Courier New" charset="0"/>
                <a:ea typeface="Courier New" charset="0"/>
                <a:cs typeface="Courier New" charset="0"/>
                <a:sym typeface="Helvetica Neue"/>
              </a:rPr>
              <a:t>inikube</a:t>
            </a:r>
            <a:endParaRPr lang="en-US" sz="3600" b="1" i="0" u="sng" strike="noStrike" cap="none">
              <a:solidFill>
                <a:srgbClr val="000000"/>
              </a:solidFill>
              <a:latin typeface="Courier New" charset="0"/>
              <a:ea typeface="Courier New" charset="0"/>
              <a:cs typeface="Courier New" charset="0"/>
              <a:sym typeface="Helvetica Neue"/>
            </a:endParaRPr>
          </a:p>
        </p:txBody>
      </p:sp>
      <p:sp>
        <p:nvSpPr>
          <p:cNvPr id="367" name="Shape 367"/>
          <p:cNvSpPr txBox="1">
            <a:spLocks noGrp="1"/>
          </p:cNvSpPr>
          <p:nvPr>
            <p:ph type="body" idx="1"/>
          </p:nvPr>
        </p:nvSpPr>
        <p:spPr>
          <a:xfrm>
            <a:off x="231300" y="1190775"/>
            <a:ext cx="8681400" cy="3461436"/>
          </a:xfrm>
          <a:prstGeom prst="rect">
            <a:avLst/>
          </a:prstGeom>
          <a:noFill/>
          <a:ln>
            <a:noFill/>
          </a:ln>
        </p:spPr>
        <p:txBody>
          <a:bodyPr lIns="91400" tIns="91400" rIns="91400" bIns="91400" anchor="t" anchorCtr="0">
            <a:noAutofit/>
          </a:bodyPr>
          <a:lstStyle/>
          <a:p>
            <a:pPr lvl="0">
              <a:lnSpc>
                <a:spcPct val="115000"/>
              </a:lnSpc>
              <a:buClrTx/>
              <a:buSzPct val="100000"/>
            </a:pPr>
            <a:r>
              <a:rPr lang="en-US" sz="1400" dirty="0" smtClean="0">
                <a:latin typeface="Courier New" charset="0"/>
                <a:ea typeface="Courier New" charset="0"/>
                <a:cs typeface="Courier New" charset="0"/>
                <a:sym typeface="Trebuchet MS"/>
              </a:rPr>
              <a:t>Minikube uses </a:t>
            </a:r>
            <a:r>
              <a:rPr lang="en-US" sz="1400" dirty="0" err="1" smtClean="0">
                <a:latin typeface="Courier New" charset="0"/>
                <a:ea typeface="Courier New" charset="0"/>
                <a:cs typeface="Courier New" charset="0"/>
                <a:sym typeface="Trebuchet MS"/>
              </a:rPr>
              <a:t>VirtualBox</a:t>
            </a:r>
            <a:r>
              <a:rPr lang="en-US" sz="1400" dirty="0" smtClean="0">
                <a:latin typeface="Courier New" charset="0"/>
                <a:ea typeface="Courier New" charset="0"/>
                <a:cs typeface="Courier New" charset="0"/>
                <a:sym typeface="Trebuchet MS"/>
              </a:rPr>
              <a:t> by default. For KVM users, </a:t>
            </a:r>
            <a:r>
              <a:rPr lang="en-US" sz="1400" dirty="0" err="1" smtClean="0">
                <a:solidFill>
                  <a:srgbClr val="0070C0"/>
                </a:solidFill>
                <a:latin typeface="Courier New" charset="0"/>
                <a:ea typeface="Courier New" charset="0"/>
                <a:cs typeface="Courier New" charset="0"/>
                <a:sym typeface="Trebuchet MS"/>
              </a:rPr>
              <a:t>docker</a:t>
            </a:r>
            <a:r>
              <a:rPr lang="en-US" sz="1400" dirty="0" smtClean="0">
                <a:solidFill>
                  <a:srgbClr val="0070C0"/>
                </a:solidFill>
                <a:latin typeface="Courier New" charset="0"/>
                <a:ea typeface="Courier New" charset="0"/>
                <a:cs typeface="Courier New" charset="0"/>
                <a:sym typeface="Trebuchet MS"/>
              </a:rPr>
              <a:t>-machine</a:t>
            </a:r>
            <a:r>
              <a:rPr lang="en-US" sz="1400" dirty="0" smtClean="0">
                <a:latin typeface="Courier New" charset="0"/>
                <a:ea typeface="Courier New" charset="0"/>
                <a:cs typeface="Courier New" charset="0"/>
                <a:sym typeface="Trebuchet MS"/>
              </a:rPr>
              <a:t> and </a:t>
            </a:r>
          </a:p>
          <a:p>
            <a:pPr lvl="0">
              <a:lnSpc>
                <a:spcPct val="115000"/>
              </a:lnSpc>
              <a:buClrTx/>
              <a:buSzPct val="100000"/>
            </a:pPr>
            <a:r>
              <a:rPr lang="en-US" sz="1400" dirty="0" err="1" smtClean="0">
                <a:solidFill>
                  <a:srgbClr val="0070C0"/>
                </a:solidFill>
                <a:latin typeface="Courier New" charset="0"/>
                <a:ea typeface="Courier New" charset="0"/>
                <a:cs typeface="Courier New" charset="0"/>
                <a:sym typeface="Trebuchet MS"/>
              </a:rPr>
              <a:t>docker</a:t>
            </a:r>
            <a:r>
              <a:rPr lang="en-US" sz="1400" dirty="0" smtClean="0">
                <a:solidFill>
                  <a:srgbClr val="0070C0"/>
                </a:solidFill>
                <a:latin typeface="Courier New" charset="0"/>
                <a:ea typeface="Courier New" charset="0"/>
                <a:cs typeface="Courier New" charset="0"/>
                <a:sym typeface="Trebuchet MS"/>
              </a:rPr>
              <a:t>-machine-</a:t>
            </a:r>
            <a:r>
              <a:rPr lang="en-US" sz="1400" dirty="0" err="1" smtClean="0">
                <a:solidFill>
                  <a:srgbClr val="0070C0"/>
                </a:solidFill>
                <a:latin typeface="Courier New" charset="0"/>
                <a:ea typeface="Courier New" charset="0"/>
                <a:cs typeface="Courier New" charset="0"/>
                <a:sym typeface="Trebuchet MS"/>
              </a:rPr>
              <a:t>kvm</a:t>
            </a:r>
            <a:r>
              <a:rPr lang="en-US" sz="1400" dirty="0" smtClean="0">
                <a:latin typeface="Courier New" charset="0"/>
                <a:ea typeface="Courier New" charset="0"/>
                <a:cs typeface="Courier New" charset="0"/>
                <a:sym typeface="Trebuchet MS"/>
              </a:rPr>
              <a:t> is required.</a:t>
            </a:r>
          </a:p>
          <a:p>
            <a:pPr lvl="0">
              <a:lnSpc>
                <a:spcPct val="115000"/>
              </a:lnSpc>
              <a:buClrTx/>
              <a:buSzPct val="100000"/>
            </a:pPr>
            <a:endParaRPr lang="en-US" sz="1400" dirty="0" smtClean="0">
              <a:latin typeface="Courier New" charset="0"/>
              <a:ea typeface="Courier New" charset="0"/>
              <a:cs typeface="Courier New" charset="0"/>
              <a:sym typeface="Trebuchet MS"/>
            </a:endParaRPr>
          </a:p>
          <a:p>
            <a:pPr lvl="0">
              <a:lnSpc>
                <a:spcPct val="115000"/>
              </a:lnSpc>
              <a:buClrTx/>
              <a:buSzPct val="100000"/>
            </a:pPr>
            <a:r>
              <a:rPr lang="en-US" sz="1400" dirty="0" smtClean="0">
                <a:latin typeface="Courier New" charset="0"/>
                <a:ea typeface="Courier New" charset="0"/>
                <a:cs typeface="Courier New" charset="0"/>
                <a:sym typeface="Trebuchet MS"/>
              </a:rPr>
              <a:t>Commands to install </a:t>
            </a:r>
            <a:r>
              <a:rPr lang="en-US" sz="1400" dirty="0" err="1" smtClean="0">
                <a:solidFill>
                  <a:srgbClr val="0070C0"/>
                </a:solidFill>
                <a:latin typeface="Courier New" charset="0"/>
                <a:ea typeface="Courier New" charset="0"/>
                <a:cs typeface="Courier New" charset="0"/>
                <a:sym typeface="Trebuchet MS"/>
              </a:rPr>
              <a:t>docker</a:t>
            </a:r>
            <a:r>
              <a:rPr lang="en-US" sz="1400" dirty="0" smtClean="0">
                <a:solidFill>
                  <a:srgbClr val="0070C0"/>
                </a:solidFill>
                <a:latin typeface="Courier New" charset="0"/>
                <a:ea typeface="Courier New" charset="0"/>
                <a:cs typeface="Courier New" charset="0"/>
                <a:sym typeface="Trebuchet MS"/>
              </a:rPr>
              <a:t>-machine</a:t>
            </a:r>
            <a:r>
              <a:rPr lang="en-US" sz="1400" dirty="0" smtClean="0">
                <a:latin typeface="Courier New" charset="0"/>
                <a:ea typeface="Courier New" charset="0"/>
                <a:cs typeface="Courier New" charset="0"/>
                <a:sym typeface="Trebuchet MS"/>
              </a:rPr>
              <a:t>:</a:t>
            </a:r>
          </a:p>
          <a:p>
            <a:pPr marL="302400" lvl="0" indent="-302400">
              <a:lnSpc>
                <a:spcPct val="115000"/>
              </a:lnSpc>
              <a:buClrTx/>
              <a:buSzPct val="100000"/>
              <a:buFont typeface=".AppleSystemUIFont" charset="-120"/>
              <a:buChar char="§"/>
            </a:pPr>
            <a:r>
              <a:rPr lang="en-US" sz="1400" dirty="0">
                <a:latin typeface="Courier New" charset="0"/>
                <a:ea typeface="Courier New" charset="0"/>
                <a:cs typeface="Courier New" charset="0"/>
                <a:sym typeface="Trebuchet MS"/>
              </a:rPr>
              <a:t>c</a:t>
            </a:r>
            <a:r>
              <a:rPr lang="en-US" sz="1400" dirty="0" smtClean="0">
                <a:latin typeface="Courier New" charset="0"/>
                <a:ea typeface="Courier New" charset="0"/>
                <a:cs typeface="Courier New" charset="0"/>
                <a:sym typeface="Trebuchet MS"/>
              </a:rPr>
              <a:t>url </a:t>
            </a:r>
            <a:r>
              <a:rPr lang="mr-IN" sz="1400" dirty="0" smtClean="0">
                <a:latin typeface="Courier New" charset="0"/>
                <a:ea typeface="Courier New" charset="0"/>
                <a:cs typeface="Courier New" charset="0"/>
                <a:sym typeface="Trebuchet MS"/>
              </a:rPr>
              <a:t>–</a:t>
            </a:r>
            <a:r>
              <a:rPr lang="en-US" sz="1400" dirty="0" smtClean="0">
                <a:latin typeface="Courier New" charset="0"/>
                <a:ea typeface="Courier New" charset="0"/>
                <a:cs typeface="Courier New" charset="0"/>
                <a:sym typeface="Trebuchet MS"/>
              </a:rPr>
              <a:t>Lo </a:t>
            </a:r>
            <a:r>
              <a:rPr lang="en-US" sz="1400" dirty="0" err="1" smtClean="0">
                <a:latin typeface="Courier New" charset="0"/>
                <a:ea typeface="Courier New" charset="0"/>
                <a:cs typeface="Courier New" charset="0"/>
                <a:sym typeface="Trebuchet MS"/>
              </a:rPr>
              <a:t>docker</a:t>
            </a:r>
            <a:r>
              <a:rPr lang="en-US" sz="1400" dirty="0" smtClean="0">
                <a:latin typeface="Courier New" charset="0"/>
                <a:ea typeface="Courier New" charset="0"/>
                <a:cs typeface="Courier New" charset="0"/>
                <a:sym typeface="Trebuchet MS"/>
              </a:rPr>
              <a:t>-machine </a:t>
            </a:r>
          </a:p>
          <a:p>
            <a:pPr marL="302400" lvl="0">
              <a:lnSpc>
                <a:spcPct val="115000"/>
              </a:lnSpc>
              <a:buClrTx/>
              <a:buSzPct val="100000"/>
            </a:pPr>
            <a:r>
              <a:rPr lang="en-US" sz="1100" dirty="0">
                <a:solidFill>
                  <a:schemeClr val="tx1"/>
                </a:solidFill>
                <a:latin typeface="Courier New" charset="0"/>
                <a:ea typeface="Courier New" charset="0"/>
                <a:cs typeface="Courier New" charset="0"/>
                <a:sym typeface="Trebuchet MS"/>
              </a:rPr>
              <a:t>https://</a:t>
            </a:r>
            <a:r>
              <a:rPr lang="en-US" sz="1100" dirty="0" err="1">
                <a:solidFill>
                  <a:schemeClr val="tx1"/>
                </a:solidFill>
                <a:latin typeface="Courier New" charset="0"/>
                <a:ea typeface="Courier New" charset="0"/>
                <a:cs typeface="Courier New" charset="0"/>
                <a:sym typeface="Trebuchet MS"/>
              </a:rPr>
              <a:t>github.com</a:t>
            </a:r>
            <a:r>
              <a:rPr lang="en-US" sz="1100" dirty="0">
                <a:solidFill>
                  <a:schemeClr val="tx1"/>
                </a:solidFill>
                <a:latin typeface="Courier New" charset="0"/>
                <a:ea typeface="Courier New" charset="0"/>
                <a:cs typeface="Courier New" charset="0"/>
                <a:sym typeface="Trebuchet MS"/>
              </a:rPr>
              <a:t>/</a:t>
            </a:r>
            <a:r>
              <a:rPr lang="en-US" sz="1100" dirty="0" err="1">
                <a:solidFill>
                  <a:schemeClr val="tx1"/>
                </a:solidFill>
                <a:latin typeface="Courier New" charset="0"/>
                <a:ea typeface="Courier New" charset="0"/>
                <a:cs typeface="Courier New" charset="0"/>
                <a:sym typeface="Trebuchet MS"/>
              </a:rPr>
              <a:t>docker</a:t>
            </a:r>
            <a:r>
              <a:rPr lang="en-US" sz="1100" dirty="0">
                <a:solidFill>
                  <a:schemeClr val="tx1"/>
                </a:solidFill>
                <a:latin typeface="Courier New" charset="0"/>
                <a:ea typeface="Courier New" charset="0"/>
                <a:cs typeface="Courier New" charset="0"/>
                <a:sym typeface="Trebuchet MS"/>
              </a:rPr>
              <a:t>/machine/releases/download/v0.12.2/</a:t>
            </a:r>
            <a:r>
              <a:rPr lang="en-US" sz="1100" dirty="0" err="1">
                <a:solidFill>
                  <a:schemeClr val="tx1"/>
                </a:solidFill>
                <a:latin typeface="Courier New" charset="0"/>
                <a:ea typeface="Courier New" charset="0"/>
                <a:cs typeface="Courier New" charset="0"/>
                <a:sym typeface="Trebuchet MS"/>
              </a:rPr>
              <a:t>docker</a:t>
            </a:r>
            <a:r>
              <a:rPr lang="en-US" sz="1100" dirty="0">
                <a:solidFill>
                  <a:schemeClr val="tx1"/>
                </a:solidFill>
                <a:latin typeface="Courier New" charset="0"/>
                <a:ea typeface="Courier New" charset="0"/>
                <a:cs typeface="Courier New" charset="0"/>
                <a:sym typeface="Trebuchet MS"/>
              </a:rPr>
              <a:t>-machine-`</a:t>
            </a:r>
            <a:r>
              <a:rPr lang="en-US" sz="1100" dirty="0" err="1">
                <a:solidFill>
                  <a:schemeClr val="tx1"/>
                </a:solidFill>
                <a:latin typeface="Courier New" charset="0"/>
                <a:ea typeface="Courier New" charset="0"/>
                <a:cs typeface="Courier New" charset="0"/>
                <a:sym typeface="Trebuchet MS"/>
              </a:rPr>
              <a:t>uname</a:t>
            </a:r>
            <a:r>
              <a:rPr lang="en-US" sz="1100" dirty="0">
                <a:solidFill>
                  <a:schemeClr val="tx1"/>
                </a:solidFill>
                <a:latin typeface="Courier New" charset="0"/>
                <a:ea typeface="Courier New" charset="0"/>
                <a:cs typeface="Courier New" charset="0"/>
                <a:sym typeface="Trebuchet MS"/>
              </a:rPr>
              <a:t> -s`-`</a:t>
            </a:r>
            <a:r>
              <a:rPr lang="en-US" sz="1100" dirty="0" err="1">
                <a:solidFill>
                  <a:schemeClr val="tx1"/>
                </a:solidFill>
                <a:latin typeface="Courier New" charset="0"/>
                <a:ea typeface="Courier New" charset="0"/>
                <a:cs typeface="Courier New" charset="0"/>
                <a:sym typeface="Trebuchet MS"/>
              </a:rPr>
              <a:t>uname</a:t>
            </a:r>
            <a:r>
              <a:rPr lang="en-US" sz="1100" dirty="0">
                <a:solidFill>
                  <a:schemeClr val="tx1"/>
                </a:solidFill>
                <a:latin typeface="Courier New" charset="0"/>
                <a:ea typeface="Courier New" charset="0"/>
                <a:cs typeface="Courier New" charset="0"/>
                <a:sym typeface="Trebuchet MS"/>
              </a:rPr>
              <a:t> </a:t>
            </a:r>
            <a:r>
              <a:rPr lang="mr-IN" sz="1100" dirty="0">
                <a:solidFill>
                  <a:schemeClr val="tx1"/>
                </a:solidFill>
                <a:latin typeface="Courier New" charset="0"/>
                <a:ea typeface="Courier New" charset="0"/>
                <a:cs typeface="Courier New" charset="0"/>
                <a:sym typeface="Trebuchet MS"/>
              </a:rPr>
              <a:t>–</a:t>
            </a:r>
            <a:r>
              <a:rPr lang="en-US" sz="1100" dirty="0">
                <a:solidFill>
                  <a:schemeClr val="tx1"/>
                </a:solidFill>
                <a:latin typeface="Courier New" charset="0"/>
                <a:ea typeface="Courier New" charset="0"/>
                <a:cs typeface="Courier New" charset="0"/>
                <a:sym typeface="Trebuchet MS"/>
              </a:rPr>
              <a:t>m`</a:t>
            </a:r>
            <a:endParaRPr lang="en-US" sz="1400" dirty="0">
              <a:latin typeface="Courier New" charset="0"/>
              <a:ea typeface="Courier New" charset="0"/>
              <a:cs typeface="Courier New" charset="0"/>
              <a:sym typeface="Trebuchet MS"/>
            </a:endParaRPr>
          </a:p>
          <a:p>
            <a:pPr marL="302400" lvl="0" indent="-302400">
              <a:lnSpc>
                <a:spcPct val="115000"/>
              </a:lnSpc>
              <a:buClrTx/>
              <a:buSzPct val="100000"/>
              <a:buFont typeface=".AppleSystemUIFont" charset="-120"/>
              <a:buChar char="§"/>
            </a:pPr>
            <a:r>
              <a:rPr lang="en-US" sz="1400" dirty="0" err="1">
                <a:latin typeface="Courier New" charset="0"/>
                <a:ea typeface="Courier New" charset="0"/>
                <a:cs typeface="Courier New" charset="0"/>
                <a:sym typeface="Trebuchet MS"/>
              </a:rPr>
              <a:t>c</a:t>
            </a:r>
            <a:r>
              <a:rPr lang="en-US" sz="1400" dirty="0" err="1" smtClean="0">
                <a:latin typeface="Courier New" charset="0"/>
                <a:ea typeface="Courier New" charset="0"/>
                <a:cs typeface="Courier New" charset="0"/>
                <a:sym typeface="Trebuchet MS"/>
              </a:rPr>
              <a:t>hmod</a:t>
            </a:r>
            <a:r>
              <a:rPr lang="en-US" sz="1400" dirty="0" smtClean="0">
                <a:latin typeface="Courier New" charset="0"/>
                <a:ea typeface="Courier New" charset="0"/>
                <a:cs typeface="Courier New" charset="0"/>
                <a:sym typeface="Trebuchet MS"/>
              </a:rPr>
              <a:t> +x </a:t>
            </a:r>
            <a:r>
              <a:rPr lang="en-US" sz="1400" dirty="0" err="1" smtClean="0">
                <a:latin typeface="Courier New" charset="0"/>
                <a:ea typeface="Courier New" charset="0"/>
                <a:cs typeface="Courier New" charset="0"/>
                <a:sym typeface="Trebuchet MS"/>
              </a:rPr>
              <a:t>docker</a:t>
            </a:r>
            <a:r>
              <a:rPr lang="en-US" sz="1400" dirty="0" smtClean="0">
                <a:latin typeface="Courier New" charset="0"/>
                <a:ea typeface="Courier New" charset="0"/>
                <a:cs typeface="Courier New" charset="0"/>
                <a:sym typeface="Trebuchet MS"/>
              </a:rPr>
              <a:t>-machine</a:t>
            </a:r>
          </a:p>
          <a:p>
            <a:pPr marL="302400" lvl="0" indent="-302400">
              <a:lnSpc>
                <a:spcPct val="115000"/>
              </a:lnSpc>
              <a:buClrTx/>
              <a:buSzPct val="100000"/>
              <a:buFont typeface=".AppleSystemUIFont" charset="-120"/>
              <a:buChar char="§"/>
            </a:pPr>
            <a:r>
              <a:rPr lang="en-US" sz="1400" dirty="0" err="1">
                <a:latin typeface="Courier New" charset="0"/>
                <a:ea typeface="Courier New" charset="0"/>
                <a:cs typeface="Courier New" charset="0"/>
                <a:sym typeface="Trebuchet MS"/>
              </a:rPr>
              <a:t>s</a:t>
            </a:r>
            <a:r>
              <a:rPr lang="en-US" sz="1400" dirty="0" err="1" smtClean="0">
                <a:latin typeface="Courier New" charset="0"/>
                <a:ea typeface="Courier New" charset="0"/>
                <a:cs typeface="Courier New" charset="0"/>
                <a:sym typeface="Trebuchet MS"/>
              </a:rPr>
              <a:t>udo</a:t>
            </a:r>
            <a:r>
              <a:rPr lang="en-US" sz="1400" dirty="0" smtClean="0">
                <a:latin typeface="Courier New" charset="0"/>
                <a:ea typeface="Courier New" charset="0"/>
                <a:cs typeface="Courier New" charset="0"/>
                <a:sym typeface="Trebuchet MS"/>
              </a:rPr>
              <a:t> </a:t>
            </a:r>
            <a:r>
              <a:rPr lang="en-US" sz="1400" dirty="0" err="1" smtClean="0">
                <a:latin typeface="Courier New" charset="0"/>
                <a:ea typeface="Courier New" charset="0"/>
                <a:cs typeface="Courier New" charset="0"/>
                <a:sym typeface="Trebuchet MS"/>
              </a:rPr>
              <a:t>cp</a:t>
            </a:r>
            <a:r>
              <a:rPr lang="en-US" sz="1400" dirty="0" smtClean="0">
                <a:latin typeface="Courier New" charset="0"/>
                <a:ea typeface="Courier New" charset="0"/>
                <a:cs typeface="Courier New" charset="0"/>
                <a:sym typeface="Trebuchet MS"/>
              </a:rPr>
              <a:t> </a:t>
            </a:r>
            <a:r>
              <a:rPr lang="en-US" sz="1400" dirty="0" err="1" smtClean="0">
                <a:latin typeface="Courier New" charset="0"/>
                <a:ea typeface="Courier New" charset="0"/>
                <a:cs typeface="Courier New" charset="0"/>
                <a:sym typeface="Trebuchet MS"/>
              </a:rPr>
              <a:t>docker</a:t>
            </a:r>
            <a:r>
              <a:rPr lang="en-US" sz="1400" dirty="0" smtClean="0">
                <a:latin typeface="Courier New" charset="0"/>
                <a:ea typeface="Courier New" charset="0"/>
                <a:cs typeface="Courier New" charset="0"/>
                <a:sym typeface="Trebuchet MS"/>
              </a:rPr>
              <a:t>-machine /</a:t>
            </a:r>
            <a:r>
              <a:rPr lang="en-US" sz="1400" dirty="0" err="1" smtClean="0">
                <a:latin typeface="Courier New" charset="0"/>
                <a:ea typeface="Courier New" charset="0"/>
                <a:cs typeface="Courier New" charset="0"/>
                <a:sym typeface="Trebuchet MS"/>
              </a:rPr>
              <a:t>usr</a:t>
            </a:r>
            <a:r>
              <a:rPr lang="en-US" sz="1400" dirty="0" smtClean="0">
                <a:latin typeface="Courier New" charset="0"/>
                <a:ea typeface="Courier New" charset="0"/>
                <a:cs typeface="Courier New" charset="0"/>
                <a:sym typeface="Trebuchet MS"/>
              </a:rPr>
              <a:t>/local/bin/</a:t>
            </a:r>
            <a:r>
              <a:rPr lang="en-US" sz="1400" dirty="0" err="1" smtClean="0">
                <a:latin typeface="Courier New" charset="0"/>
                <a:ea typeface="Courier New" charset="0"/>
                <a:cs typeface="Courier New" charset="0"/>
                <a:sym typeface="Trebuchet MS"/>
              </a:rPr>
              <a:t>docker</a:t>
            </a:r>
            <a:r>
              <a:rPr lang="en-US" sz="1400" dirty="0" smtClean="0">
                <a:latin typeface="Courier New" charset="0"/>
                <a:ea typeface="Courier New" charset="0"/>
                <a:cs typeface="Courier New" charset="0"/>
                <a:sym typeface="Trebuchet MS"/>
              </a:rPr>
              <a:t>-machine</a:t>
            </a:r>
          </a:p>
          <a:p>
            <a:pPr marL="302400" lvl="0" indent="-302400">
              <a:lnSpc>
                <a:spcPct val="115000"/>
              </a:lnSpc>
              <a:buClrTx/>
              <a:buSzPct val="100000"/>
              <a:buFont typeface=".AppleSystemUIFont" charset="-120"/>
              <a:buChar char="§"/>
            </a:pPr>
            <a:endParaRPr lang="en-US" sz="1400" dirty="0">
              <a:latin typeface="Courier New" charset="0"/>
              <a:ea typeface="Courier New" charset="0"/>
              <a:cs typeface="Courier New" charset="0"/>
              <a:sym typeface="Trebuchet MS"/>
            </a:endParaRPr>
          </a:p>
          <a:p>
            <a:pPr lvl="0">
              <a:lnSpc>
                <a:spcPct val="115000"/>
              </a:lnSpc>
              <a:buClrTx/>
              <a:buSzPct val="100000"/>
            </a:pPr>
            <a:r>
              <a:rPr lang="en-US" sz="1400" dirty="0" smtClean="0">
                <a:latin typeface="Courier New" charset="0"/>
                <a:ea typeface="Courier New" charset="0"/>
                <a:cs typeface="Courier New" charset="0"/>
                <a:sym typeface="Trebuchet MS"/>
              </a:rPr>
              <a:t>Look up commands to install </a:t>
            </a:r>
            <a:r>
              <a:rPr lang="en-US" sz="1400" dirty="0" err="1" smtClean="0">
                <a:solidFill>
                  <a:srgbClr val="0070C0"/>
                </a:solidFill>
                <a:latin typeface="Courier New" charset="0"/>
                <a:ea typeface="Courier New" charset="0"/>
                <a:cs typeface="Courier New" charset="0"/>
                <a:sym typeface="Trebuchet MS"/>
              </a:rPr>
              <a:t>docker</a:t>
            </a:r>
            <a:r>
              <a:rPr lang="en-US" sz="1400" dirty="0" smtClean="0">
                <a:solidFill>
                  <a:srgbClr val="0070C0"/>
                </a:solidFill>
                <a:latin typeface="Courier New" charset="0"/>
                <a:ea typeface="Courier New" charset="0"/>
                <a:cs typeface="Courier New" charset="0"/>
                <a:sym typeface="Trebuchet MS"/>
              </a:rPr>
              <a:t>-machine-</a:t>
            </a:r>
            <a:r>
              <a:rPr lang="en-US" sz="1400" dirty="0" err="1" smtClean="0">
                <a:solidFill>
                  <a:srgbClr val="0070C0"/>
                </a:solidFill>
                <a:latin typeface="Courier New" charset="0"/>
                <a:ea typeface="Courier New" charset="0"/>
                <a:cs typeface="Courier New" charset="0"/>
                <a:sym typeface="Trebuchet MS"/>
              </a:rPr>
              <a:t>kvm</a:t>
            </a:r>
            <a:r>
              <a:rPr lang="en-US" sz="1400" dirty="0" smtClean="0">
                <a:latin typeface="Courier New" charset="0"/>
                <a:ea typeface="Courier New" charset="0"/>
                <a:cs typeface="Courier New" charset="0"/>
                <a:sym typeface="Trebuchet MS"/>
              </a:rPr>
              <a:t> for your OS at:</a:t>
            </a:r>
          </a:p>
          <a:p>
            <a:pPr lvl="0">
              <a:lnSpc>
                <a:spcPct val="115000"/>
              </a:lnSpc>
              <a:buClrTx/>
              <a:buSzPct val="100000"/>
            </a:pPr>
            <a:r>
              <a:rPr lang="en-US" sz="1400" dirty="0">
                <a:latin typeface="Courier New" charset="0"/>
                <a:ea typeface="Courier New" charset="0"/>
                <a:cs typeface="Courier New" charset="0"/>
                <a:sym typeface="Trebuchet MS"/>
                <a:hlinkClick r:id="rId3"/>
              </a:rPr>
              <a:t>https://</a:t>
            </a:r>
            <a:r>
              <a:rPr lang="en-US" sz="1400" dirty="0" smtClean="0">
                <a:latin typeface="Courier New" charset="0"/>
                <a:ea typeface="Courier New" charset="0"/>
                <a:cs typeface="Courier New" charset="0"/>
                <a:sym typeface="Trebuchet MS"/>
                <a:hlinkClick r:id="rId3"/>
              </a:rPr>
              <a:t>github.com/dhiltgen/docker-machine-kvm/releases</a:t>
            </a:r>
            <a:endParaRPr lang="en-US" sz="1400" dirty="0" smtClean="0">
              <a:latin typeface="Courier New" charset="0"/>
              <a:ea typeface="Courier New" charset="0"/>
              <a:cs typeface="Courier New" charset="0"/>
              <a:sym typeface="Trebuchet MS"/>
            </a:endParaRPr>
          </a:p>
          <a:p>
            <a:pPr lvl="0">
              <a:lnSpc>
                <a:spcPct val="115000"/>
              </a:lnSpc>
              <a:buClrTx/>
              <a:buSzPct val="100000"/>
            </a:pPr>
            <a:endParaRPr lang="en-US" sz="1400" dirty="0" smtClean="0">
              <a:latin typeface="Courier New" charset="0"/>
              <a:ea typeface="Courier New" charset="0"/>
              <a:cs typeface="Courier New" charset="0"/>
              <a:sym typeface="Trebuchet MS"/>
            </a:endParaRPr>
          </a:p>
        </p:txBody>
      </p:sp>
    </p:spTree>
    <p:extLst>
      <p:ext uri="{BB962C8B-B14F-4D97-AF65-F5344CB8AC3E}">
        <p14:creationId xmlns:p14="http://schemas.microsoft.com/office/powerpoint/2010/main" val="21413222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1206250" y="1735750"/>
            <a:ext cx="6390000" cy="1159800"/>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E63427"/>
              </a:buClr>
              <a:buSzPct val="25000"/>
              <a:buFont typeface="Helvetica Neue"/>
              <a:buNone/>
            </a:pPr>
            <a:r>
              <a:rPr lang="en-US" altLang="zh-TW" b="1" smtClean="0">
                <a:latin typeface="Courier New" charset="0"/>
                <a:ea typeface="Courier New" charset="0"/>
                <a:cs typeface="Courier New" charset="0"/>
              </a:rPr>
              <a:t>Minikube commands</a:t>
            </a:r>
            <a:endParaRPr lang="en-US" b="1">
              <a:latin typeface="Courier New" charset="0"/>
              <a:ea typeface="Courier New" charset="0"/>
              <a:cs typeface="Courier New" charset="0"/>
            </a:endParaRPr>
          </a:p>
        </p:txBody>
      </p:sp>
      <p:sp>
        <p:nvSpPr>
          <p:cNvPr id="373" name="Shape 373"/>
          <p:cNvSpPr txBox="1">
            <a:spLocks noGrp="1"/>
          </p:cNvSpPr>
          <p:nvPr>
            <p:ph type="body" idx="1"/>
          </p:nvPr>
        </p:nvSpPr>
        <p:spPr>
          <a:xfrm>
            <a:off x="1206250" y="3068650"/>
            <a:ext cx="6866400" cy="1029000"/>
          </a:xfrm>
          <a:prstGeom prst="rect">
            <a:avLst/>
          </a:prstGeom>
          <a:noFill/>
          <a:ln>
            <a:noFill/>
          </a:ln>
        </p:spPr>
        <p:txBody>
          <a:bodyPr lIns="91400" tIns="91400" rIns="91400" bIns="91400" anchor="t" anchorCtr="0">
            <a:noAutofit/>
          </a:bodyPr>
          <a:lstStyle/>
          <a:p>
            <a:pPr lvl="0">
              <a:lnSpc>
                <a:spcPct val="115000"/>
              </a:lnSpc>
              <a:buClr>
                <a:srgbClr val="535353"/>
              </a:buClr>
              <a:buSzPct val="25000"/>
            </a:pPr>
            <a:r>
              <a:rPr lang="en-US" sz="1600">
                <a:latin typeface="Courier New" charset="0"/>
                <a:ea typeface="Courier New" charset="0"/>
                <a:cs typeface="Courier New" charset="0"/>
              </a:rPr>
              <a:t>Introduction to frequently used commands</a:t>
            </a:r>
            <a:endParaRPr lang="en-US" altLang="zh-TW" sz="1637" smtClean="0">
              <a:solidFill>
                <a:srgbClr val="535353"/>
              </a:solidFill>
              <a:latin typeface="Courier New" charset="0"/>
              <a:ea typeface="Courier New" charset="0"/>
              <a:cs typeface="Courier New" charset="0"/>
              <a:sym typeface="Trebuchet MS"/>
            </a:endParaRPr>
          </a:p>
        </p:txBody>
      </p:sp>
      <p:pic>
        <p:nvPicPr>
          <p:cNvPr id="8" name="Picture 7"/>
          <p:cNvPicPr>
            <a:picLocks noChangeAspect="1"/>
          </p:cNvPicPr>
          <p:nvPr/>
        </p:nvPicPr>
        <p:blipFill>
          <a:blip r:embed="rId3"/>
          <a:stretch>
            <a:fillRect/>
          </a:stretch>
        </p:blipFill>
        <p:spPr>
          <a:xfrm>
            <a:off x="5641654" y="661442"/>
            <a:ext cx="1451818" cy="1408263"/>
          </a:xfrm>
          <a:prstGeom prst="rect">
            <a:avLst/>
          </a:prstGeom>
        </p:spPr>
      </p:pic>
    </p:spTree>
    <p:extLst>
      <p:ext uri="{BB962C8B-B14F-4D97-AF65-F5344CB8AC3E}">
        <p14:creationId xmlns:p14="http://schemas.microsoft.com/office/powerpoint/2010/main" val="13591828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17" name="Picture 16"/>
          <p:cNvPicPr>
            <a:picLocks noChangeAspect="1"/>
          </p:cNvPicPr>
          <p:nvPr/>
        </p:nvPicPr>
        <p:blipFill rotWithShape="1">
          <a:blip r:embed="rId3"/>
          <a:srcRect r="53884" b="80030"/>
          <a:stretch/>
        </p:blipFill>
        <p:spPr>
          <a:xfrm>
            <a:off x="226716" y="1572590"/>
            <a:ext cx="4955275" cy="1341094"/>
          </a:xfrm>
          <a:prstGeom prst="rect">
            <a:avLst/>
          </a:prstGeom>
        </p:spPr>
      </p:pic>
      <p:sp>
        <p:nvSpPr>
          <p:cNvPr id="8" name="Shape 366"/>
          <p:cNvSpPr txBox="1">
            <a:spLocks noGrp="1"/>
          </p:cNvSpPr>
          <p:nvPr>
            <p:ph type="title"/>
          </p:nvPr>
        </p:nvSpPr>
        <p:spPr>
          <a:xfrm>
            <a:off x="230154" y="334878"/>
            <a:ext cx="8681400" cy="732489"/>
          </a:xfrm>
          <a:prstGeom prst="rect">
            <a:avLst/>
          </a:prstGeom>
          <a:noFill/>
          <a:ln>
            <a:noFill/>
          </a:ln>
        </p:spPr>
        <p:txBody>
          <a:bodyPr lIns="91400" tIns="91400" rIns="91400" bIns="91400" anchor="t" anchorCtr="0">
            <a:noAutofit/>
          </a:bodyPr>
          <a:lstStyle/>
          <a:p>
            <a:pPr>
              <a:lnSpc>
                <a:spcPct val="50000"/>
              </a:lnSpc>
              <a:buSzPct val="25000"/>
            </a:pPr>
            <a:r>
              <a:rPr lang="en-US" dirty="0" smtClean="0">
                <a:latin typeface="Courier New" charset="0"/>
                <a:ea typeface="Courier New" charset="0"/>
                <a:cs typeface="Courier New" charset="0"/>
              </a:rPr>
              <a:t>minikube start</a:t>
            </a:r>
            <a:r>
              <a:rPr lang="en-US" sz="2400" dirty="0" smtClean="0">
                <a:latin typeface="Courier New" charset="0"/>
                <a:ea typeface="Courier New" charset="0"/>
                <a:cs typeface="Courier New" charset="0"/>
              </a:rPr>
              <a:t> [flags]</a:t>
            </a:r>
            <a:endParaRPr lang="en-US" sz="2400" b="1" i="0" u="sng" strike="noStrike" cap="none" dirty="0">
              <a:solidFill>
                <a:srgbClr val="000000"/>
              </a:solidFill>
              <a:latin typeface="Courier New" charset="0"/>
              <a:ea typeface="Courier New" charset="0"/>
              <a:cs typeface="Courier New" charset="0"/>
              <a:sym typeface="Helvetica Neue"/>
            </a:endParaRPr>
          </a:p>
        </p:txBody>
      </p:sp>
      <p:sp>
        <p:nvSpPr>
          <p:cNvPr id="9" name="Shape 367"/>
          <p:cNvSpPr txBox="1">
            <a:spLocks noGrp="1"/>
          </p:cNvSpPr>
          <p:nvPr>
            <p:ph type="body" idx="1"/>
          </p:nvPr>
        </p:nvSpPr>
        <p:spPr>
          <a:xfrm>
            <a:off x="230154" y="1067367"/>
            <a:ext cx="8681400" cy="505225"/>
          </a:xfrm>
          <a:prstGeom prst="rect">
            <a:avLst/>
          </a:prstGeom>
          <a:noFill/>
          <a:ln>
            <a:noFill/>
          </a:ln>
        </p:spPr>
        <p:txBody>
          <a:bodyPr lIns="91400" tIns="91400" rIns="91400" bIns="91400" anchor="t" anchorCtr="0">
            <a:noAutofit/>
          </a:bodyPr>
          <a:lstStyle/>
          <a:p>
            <a:pPr marL="300789" marR="0" lvl="0" indent="-300789" algn="r" defTabSz="914400" eaLnBrk="1" fontAlgn="auto" latinLnBrk="0" hangingPunct="1">
              <a:lnSpc>
                <a:spcPct val="115000"/>
              </a:lnSpc>
              <a:spcBef>
                <a:spcPts val="0"/>
              </a:spcBef>
              <a:spcAft>
                <a:spcPts val="0"/>
              </a:spcAft>
              <a:buClrTx/>
              <a:buSzPct val="100000"/>
              <a:buFont typeface="Trebuchet MS"/>
              <a:buNone/>
              <a:tabLst/>
              <a:defRPr/>
            </a:pPr>
            <a:r>
              <a:rPr lang="en-US" sz="1800" smtClean="0">
                <a:latin typeface="Courier New" charset="0"/>
                <a:ea typeface="Courier New" charset="0"/>
                <a:cs typeface="Courier New" charset="0"/>
                <a:sym typeface="Trebuchet MS"/>
              </a:rPr>
              <a:t>Start and boot minikube VM (default via virtualbox)</a:t>
            </a:r>
          </a:p>
        </p:txBody>
      </p:sp>
      <p:sp>
        <p:nvSpPr>
          <p:cNvPr id="10" name="Shape 367"/>
          <p:cNvSpPr txBox="1">
            <a:spLocks/>
          </p:cNvSpPr>
          <p:nvPr/>
        </p:nvSpPr>
        <p:spPr>
          <a:xfrm>
            <a:off x="226716" y="2984670"/>
            <a:ext cx="8681400" cy="998620"/>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pPr marL="300789" indent="-300789">
              <a:lnSpc>
                <a:spcPct val="115000"/>
              </a:lnSpc>
              <a:buClrTx/>
              <a:buSzPct val="100000"/>
              <a:buFont typeface="Trebuchet MS"/>
              <a:buNone/>
              <a:defRPr/>
            </a:pPr>
            <a:r>
              <a:rPr lang="en-US" sz="1800">
                <a:latin typeface="Courier New" charset="0"/>
                <a:ea typeface="Courier New" charset="0"/>
                <a:cs typeface="Courier New" charset="0"/>
                <a:sym typeface="Trebuchet MS"/>
              </a:rPr>
              <a:t>c</a:t>
            </a:r>
            <a:r>
              <a:rPr lang="en-US" sz="1800" smtClean="0">
                <a:latin typeface="Courier New" charset="0"/>
                <a:ea typeface="Courier New" charset="0"/>
                <a:cs typeface="Courier New" charset="0"/>
                <a:sym typeface="Trebuchet MS"/>
              </a:rPr>
              <a:t>ommon </a:t>
            </a:r>
            <a:r>
              <a:rPr lang="en-US" altLang="zh-TW" sz="1800" smtClean="0">
                <a:latin typeface="Courier New" charset="0"/>
                <a:ea typeface="Courier New" charset="0"/>
                <a:cs typeface="Courier New" charset="0"/>
                <a:sym typeface="Trebuchet MS"/>
              </a:rPr>
              <a:t>flags</a:t>
            </a:r>
            <a:r>
              <a:rPr lang="en-US" sz="1800" smtClean="0">
                <a:latin typeface="Courier New" charset="0"/>
                <a:ea typeface="Courier New" charset="0"/>
                <a:cs typeface="Courier New" charset="0"/>
                <a:sym typeface="Trebuchet MS"/>
              </a:rPr>
              <a:t>:</a:t>
            </a:r>
          </a:p>
          <a:p>
            <a:pPr marL="300789" indent="-300789">
              <a:lnSpc>
                <a:spcPct val="115000"/>
              </a:lnSpc>
              <a:buClrTx/>
              <a:buSzPct val="100000"/>
              <a:defRPr/>
            </a:pPr>
            <a:r>
              <a:rPr lang="en-US" sz="1800" smtClean="0">
                <a:latin typeface="Courier New" charset="0"/>
                <a:ea typeface="Courier New" charset="0"/>
                <a:cs typeface="Courier New" charset="0"/>
                <a:sym typeface="Trebuchet MS"/>
              </a:rPr>
              <a:t>--help		</a:t>
            </a:r>
            <a:r>
              <a:rPr lang="en-US" sz="1400" smtClean="0">
                <a:latin typeface="Courier New" charset="0"/>
                <a:ea typeface="Courier New" charset="0"/>
                <a:cs typeface="Courier New" charset="0"/>
                <a:sym typeface="Trebuchet MS"/>
              </a:rPr>
              <a:t>show all [</a:t>
            </a:r>
            <a:r>
              <a:rPr lang="en-US" altLang="zh-TW" sz="1400" smtClean="0">
                <a:latin typeface="Courier New" charset="0"/>
                <a:ea typeface="Courier New" charset="0"/>
                <a:cs typeface="Courier New" charset="0"/>
                <a:sym typeface="Trebuchet MS"/>
              </a:rPr>
              <a:t>flags</a:t>
            </a:r>
            <a:r>
              <a:rPr lang="en-US" sz="1400" smtClean="0">
                <a:latin typeface="Courier New" charset="0"/>
                <a:ea typeface="Courier New" charset="0"/>
                <a:cs typeface="Courier New" charset="0"/>
                <a:sym typeface="Trebuchet MS"/>
              </a:rPr>
              <a:t>]</a:t>
            </a:r>
          </a:p>
          <a:p>
            <a:pPr marL="300789" indent="-300789">
              <a:lnSpc>
                <a:spcPct val="115000"/>
              </a:lnSpc>
              <a:buClrTx/>
              <a:buSzPct val="100000"/>
              <a:defRPr/>
            </a:pPr>
            <a:r>
              <a:rPr lang="en-US" sz="1800" smtClean="0">
                <a:latin typeface="Courier New" charset="0"/>
                <a:ea typeface="Courier New" charset="0"/>
                <a:cs typeface="Courier New" charset="0"/>
                <a:sym typeface="Trebuchet MS"/>
              </a:rPr>
              <a:t>-p		 </a:t>
            </a:r>
            <a:r>
              <a:rPr lang="en-US" sz="1800">
                <a:latin typeface="Courier New" charset="0"/>
                <a:ea typeface="Courier New" charset="0"/>
                <a:cs typeface="Courier New" charset="0"/>
                <a:sym typeface="Trebuchet MS"/>
              </a:rPr>
              <a:t>	</a:t>
            </a:r>
            <a:r>
              <a:rPr lang="en-US" sz="1400" smtClean="0">
                <a:latin typeface="Courier New" charset="0"/>
                <a:ea typeface="Courier New" charset="0"/>
                <a:cs typeface="Courier New" charset="0"/>
                <a:sym typeface="Trebuchet MS"/>
              </a:rPr>
              <a:t>The </a:t>
            </a:r>
            <a:r>
              <a:rPr lang="en-US" sz="1400">
                <a:latin typeface="Courier New" charset="0"/>
                <a:ea typeface="Courier New" charset="0"/>
                <a:cs typeface="Courier New" charset="0"/>
                <a:sym typeface="Trebuchet MS"/>
              </a:rPr>
              <a:t>name of the minikube VM </a:t>
            </a:r>
            <a:endParaRPr lang="en-US" sz="1400" smtClean="0">
              <a:latin typeface="Courier New" charset="0"/>
              <a:ea typeface="Courier New" charset="0"/>
              <a:cs typeface="Courier New" charset="0"/>
              <a:sym typeface="Trebuchet MS"/>
            </a:endParaRPr>
          </a:p>
          <a:p>
            <a:pPr marL="300789" indent="-300789">
              <a:lnSpc>
                <a:spcPct val="115000"/>
              </a:lnSpc>
              <a:buClrTx/>
              <a:buSzPct val="100000"/>
              <a:defRPr/>
            </a:pPr>
            <a:r>
              <a:rPr lang="en-US" sz="1400">
                <a:latin typeface="Courier New" charset="0"/>
                <a:ea typeface="Courier New" charset="0"/>
                <a:cs typeface="Courier New" charset="0"/>
                <a:sym typeface="Trebuchet MS"/>
              </a:rPr>
              <a:t>	</a:t>
            </a:r>
            <a:r>
              <a:rPr lang="en-US" sz="1400" smtClean="0">
                <a:latin typeface="Courier New" charset="0"/>
                <a:ea typeface="Courier New" charset="0"/>
                <a:cs typeface="Courier New" charset="0"/>
                <a:sym typeface="Trebuchet MS"/>
              </a:rPr>
              <a:t>		being </a:t>
            </a:r>
            <a:r>
              <a:rPr lang="en-US" sz="1400">
                <a:latin typeface="Courier New" charset="0"/>
                <a:ea typeface="Courier New" charset="0"/>
                <a:cs typeface="Courier New" charset="0"/>
                <a:sym typeface="Trebuchet MS"/>
              </a:rPr>
              <a:t>used</a:t>
            </a:r>
          </a:p>
          <a:p>
            <a:pPr marL="300789" indent="-300789">
              <a:lnSpc>
                <a:spcPct val="115000"/>
              </a:lnSpc>
              <a:buClrTx/>
              <a:buSzPct val="100000"/>
              <a:defRPr/>
            </a:pPr>
            <a:r>
              <a:rPr lang="en-US" sz="1800" smtClean="0">
                <a:latin typeface="Courier New" charset="0"/>
                <a:ea typeface="Courier New" charset="0"/>
                <a:cs typeface="Courier New" charset="0"/>
                <a:sym typeface="Trebuchet MS"/>
              </a:rPr>
              <a:t>--kubernetes-version</a:t>
            </a:r>
            <a:r>
              <a:rPr lang="en-US" sz="1800">
                <a:latin typeface="Courier New" charset="0"/>
                <a:ea typeface="Courier New" charset="0"/>
                <a:cs typeface="Courier New" charset="0"/>
                <a:sym typeface="Trebuchet MS"/>
              </a:rPr>
              <a:t>	</a:t>
            </a:r>
            <a:r>
              <a:rPr lang="en-US" sz="1800" smtClean="0">
                <a:latin typeface="Courier New" charset="0"/>
                <a:ea typeface="Courier New" charset="0"/>
                <a:cs typeface="Courier New" charset="0"/>
                <a:sym typeface="Trebuchet MS"/>
              </a:rPr>
              <a:t>	</a:t>
            </a:r>
            <a:r>
              <a:rPr lang="en-US" sz="1400" smtClean="0">
                <a:latin typeface="Courier New" charset="0"/>
                <a:ea typeface="Courier New" charset="0"/>
                <a:cs typeface="Courier New" charset="0"/>
                <a:sym typeface="Trebuchet MS"/>
              </a:rPr>
              <a:t>The </a:t>
            </a:r>
            <a:r>
              <a:rPr lang="en-US" sz="1400">
                <a:latin typeface="Courier New" charset="0"/>
                <a:ea typeface="Courier New" charset="0"/>
                <a:cs typeface="Courier New" charset="0"/>
                <a:sym typeface="Trebuchet MS"/>
              </a:rPr>
              <a:t>kubernetes version that the minikube VM </a:t>
            </a:r>
            <a:r>
              <a:rPr lang="en-US" sz="1400" smtClean="0">
                <a:latin typeface="Courier New" charset="0"/>
                <a:ea typeface="Courier New" charset="0"/>
                <a:cs typeface="Courier New" charset="0"/>
                <a:sym typeface="Trebuchet MS"/>
              </a:rPr>
              <a:t>				will use</a:t>
            </a:r>
            <a:endParaRPr lang="en-US" sz="1800" smtClean="0">
              <a:latin typeface="Courier New" charset="0"/>
              <a:ea typeface="Courier New" charset="0"/>
              <a:cs typeface="Courier New" charset="0"/>
              <a:sym typeface="Trebuchet MS"/>
            </a:endParaRPr>
          </a:p>
        </p:txBody>
      </p:sp>
      <p:cxnSp>
        <p:nvCxnSpPr>
          <p:cNvPr id="12" name="Straight Connector 11"/>
          <p:cNvCxnSpPr/>
          <p:nvPr/>
        </p:nvCxnSpPr>
        <p:spPr>
          <a:xfrm>
            <a:off x="227862" y="1699687"/>
            <a:ext cx="27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stretch>
            <a:fillRect/>
          </a:stretch>
        </p:blipFill>
        <p:spPr>
          <a:xfrm>
            <a:off x="5185429" y="1538513"/>
            <a:ext cx="3729563" cy="2892314"/>
          </a:xfrm>
          <a:prstGeom prst="rect">
            <a:avLst/>
          </a:prstGeom>
        </p:spPr>
      </p:pic>
    </p:spTree>
    <p:extLst>
      <p:ext uri="{BB962C8B-B14F-4D97-AF65-F5344CB8AC3E}">
        <p14:creationId xmlns:p14="http://schemas.microsoft.com/office/powerpoint/2010/main" val="6995927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26" name="Picture 25"/>
          <p:cNvPicPr>
            <a:picLocks noChangeAspect="1"/>
          </p:cNvPicPr>
          <p:nvPr/>
        </p:nvPicPr>
        <p:blipFill rotWithShape="1">
          <a:blip r:embed="rId3"/>
          <a:srcRect r="19196" b="88067"/>
          <a:stretch/>
        </p:blipFill>
        <p:spPr>
          <a:xfrm>
            <a:off x="217548" y="3093056"/>
            <a:ext cx="8682546" cy="801385"/>
          </a:xfrm>
          <a:prstGeom prst="rect">
            <a:avLst/>
          </a:prstGeom>
        </p:spPr>
      </p:pic>
      <p:pic>
        <p:nvPicPr>
          <p:cNvPr id="24" name="Picture 23"/>
          <p:cNvPicPr>
            <a:picLocks noChangeAspect="1"/>
          </p:cNvPicPr>
          <p:nvPr/>
        </p:nvPicPr>
        <p:blipFill rotWithShape="1">
          <a:blip r:embed="rId4"/>
          <a:srcRect l="21" r="19175" b="94635"/>
          <a:stretch/>
        </p:blipFill>
        <p:spPr>
          <a:xfrm>
            <a:off x="229008" y="1212064"/>
            <a:ext cx="8682546" cy="360325"/>
          </a:xfrm>
          <a:prstGeom prst="rect">
            <a:avLst/>
          </a:prstGeom>
        </p:spPr>
      </p:pic>
      <p:sp>
        <p:nvSpPr>
          <p:cNvPr id="8" name="Shape 366"/>
          <p:cNvSpPr txBox="1">
            <a:spLocks noGrp="1"/>
          </p:cNvSpPr>
          <p:nvPr>
            <p:ph type="title"/>
          </p:nvPr>
        </p:nvSpPr>
        <p:spPr>
          <a:xfrm>
            <a:off x="230154" y="334879"/>
            <a:ext cx="8681400" cy="372164"/>
          </a:xfrm>
          <a:prstGeom prst="rect">
            <a:avLst/>
          </a:prstGeom>
          <a:noFill/>
          <a:ln>
            <a:noFill/>
          </a:ln>
        </p:spPr>
        <p:txBody>
          <a:bodyPr lIns="91400" tIns="91400" rIns="91400" bIns="91400" anchor="t" anchorCtr="0">
            <a:noAutofit/>
          </a:bodyPr>
          <a:lstStyle/>
          <a:p>
            <a:pPr>
              <a:lnSpc>
                <a:spcPct val="50000"/>
              </a:lnSpc>
              <a:buSzPct val="25000"/>
            </a:pPr>
            <a:r>
              <a:rPr lang="en-US" smtClean="0">
                <a:latin typeface="Courier New" charset="0"/>
                <a:ea typeface="Courier New" charset="0"/>
                <a:cs typeface="Courier New" charset="0"/>
              </a:rPr>
              <a:t>minikube </a:t>
            </a:r>
            <a:r>
              <a:rPr lang="en-US" err="1" smtClean="0">
                <a:latin typeface="Courier New" charset="0"/>
                <a:ea typeface="Courier New" charset="0"/>
                <a:cs typeface="Courier New" charset="0"/>
              </a:rPr>
              <a:t>ip</a:t>
            </a:r>
            <a:endParaRPr lang="en-US" sz="2400" b="1" i="0" u="sng" strike="noStrike" cap="none">
              <a:solidFill>
                <a:srgbClr val="000000"/>
              </a:solidFill>
              <a:latin typeface="Courier New" charset="0"/>
              <a:ea typeface="Courier New" charset="0"/>
              <a:cs typeface="Courier New" charset="0"/>
              <a:sym typeface="Helvetica Neue"/>
            </a:endParaRPr>
          </a:p>
        </p:txBody>
      </p:sp>
      <p:sp>
        <p:nvSpPr>
          <p:cNvPr id="9" name="Shape 367"/>
          <p:cNvSpPr txBox="1">
            <a:spLocks noGrp="1"/>
          </p:cNvSpPr>
          <p:nvPr>
            <p:ph type="body" idx="1"/>
          </p:nvPr>
        </p:nvSpPr>
        <p:spPr>
          <a:xfrm>
            <a:off x="224424" y="706941"/>
            <a:ext cx="8681400" cy="505225"/>
          </a:xfrm>
          <a:prstGeom prst="rect">
            <a:avLst/>
          </a:prstGeom>
          <a:noFill/>
          <a:ln>
            <a:noFill/>
          </a:ln>
        </p:spPr>
        <p:txBody>
          <a:bodyPr lIns="91400" tIns="91400" rIns="91400" bIns="91400" anchor="t" anchorCtr="0">
            <a:noAutofit/>
          </a:bodyPr>
          <a:lstStyle/>
          <a:p>
            <a:pPr marL="300789" lvl="0" indent="-300789" algn="r">
              <a:lnSpc>
                <a:spcPct val="115000"/>
              </a:lnSpc>
              <a:buClrTx/>
              <a:buSzPct val="100000"/>
              <a:defRPr/>
            </a:pPr>
            <a:r>
              <a:rPr lang="en-US" sz="1800">
                <a:latin typeface="Courier New" charset="0"/>
                <a:ea typeface="Courier New" charset="0"/>
                <a:cs typeface="Courier New" charset="0"/>
                <a:sym typeface="Trebuchet MS"/>
              </a:rPr>
              <a:t>Retrieves the IP address of the running cluster</a:t>
            </a:r>
            <a:endParaRPr lang="en-US" sz="1800" smtClean="0">
              <a:latin typeface="Courier New" charset="0"/>
              <a:ea typeface="Courier New" charset="0"/>
              <a:cs typeface="Courier New" charset="0"/>
              <a:sym typeface="Trebuchet MS"/>
            </a:endParaRPr>
          </a:p>
        </p:txBody>
      </p:sp>
      <p:cxnSp>
        <p:nvCxnSpPr>
          <p:cNvPr id="17" name="Straight Connector 16"/>
          <p:cNvCxnSpPr/>
          <p:nvPr/>
        </p:nvCxnSpPr>
        <p:spPr>
          <a:xfrm>
            <a:off x="223278" y="1343796"/>
            <a:ext cx="2520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Shape 366"/>
          <p:cNvSpPr txBox="1">
            <a:spLocks/>
          </p:cNvSpPr>
          <p:nvPr/>
        </p:nvSpPr>
        <p:spPr>
          <a:xfrm>
            <a:off x="224424" y="2215871"/>
            <a:ext cx="8681400" cy="372164"/>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9pPr>
          </a:lstStyle>
          <a:p>
            <a:pPr>
              <a:lnSpc>
                <a:spcPct val="50000"/>
              </a:lnSpc>
              <a:buSzPct val="25000"/>
            </a:pPr>
            <a:r>
              <a:rPr lang="en-US" smtClean="0">
                <a:latin typeface="Courier New" charset="0"/>
                <a:ea typeface="Courier New" charset="0"/>
                <a:cs typeface="Courier New" charset="0"/>
              </a:rPr>
              <a:t>minikube </a:t>
            </a:r>
            <a:r>
              <a:rPr lang="en-US" err="1" smtClean="0">
                <a:latin typeface="Courier New" charset="0"/>
                <a:ea typeface="Courier New" charset="0"/>
                <a:cs typeface="Courier New" charset="0"/>
              </a:rPr>
              <a:t>ssh</a:t>
            </a:r>
            <a:endParaRPr lang="en-US" sz="2400" u="sng">
              <a:latin typeface="Courier New" charset="0"/>
              <a:ea typeface="Courier New" charset="0"/>
              <a:cs typeface="Courier New" charset="0"/>
              <a:sym typeface="Helvetica Neue"/>
            </a:endParaRPr>
          </a:p>
        </p:txBody>
      </p:sp>
      <p:sp>
        <p:nvSpPr>
          <p:cNvPr id="15" name="Shape 367"/>
          <p:cNvSpPr txBox="1">
            <a:spLocks/>
          </p:cNvSpPr>
          <p:nvPr/>
        </p:nvSpPr>
        <p:spPr>
          <a:xfrm>
            <a:off x="218694" y="2587933"/>
            <a:ext cx="8681400" cy="505225"/>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pPr marL="300789" indent="-300789" algn="r">
              <a:lnSpc>
                <a:spcPct val="115000"/>
              </a:lnSpc>
              <a:buClrTx/>
              <a:buSzPct val="100000"/>
              <a:defRPr/>
            </a:pPr>
            <a:r>
              <a:rPr lang="en-US" sz="1800">
                <a:latin typeface="Courier New" charset="0"/>
                <a:ea typeface="Courier New" charset="0"/>
                <a:cs typeface="Courier New" charset="0"/>
                <a:sym typeface="Trebuchet MS"/>
              </a:rPr>
              <a:t>Log into or run a command on a machine with </a:t>
            </a:r>
            <a:r>
              <a:rPr lang="en-US" sz="1800" smtClean="0">
                <a:latin typeface="Courier New" charset="0"/>
                <a:ea typeface="Courier New" charset="0"/>
                <a:cs typeface="Courier New" charset="0"/>
                <a:sym typeface="Trebuchet MS"/>
              </a:rPr>
              <a:t>SSH</a:t>
            </a:r>
          </a:p>
        </p:txBody>
      </p:sp>
      <p:cxnSp>
        <p:nvCxnSpPr>
          <p:cNvPr id="19" name="Straight Connector 18"/>
          <p:cNvCxnSpPr/>
          <p:nvPr/>
        </p:nvCxnSpPr>
        <p:spPr>
          <a:xfrm>
            <a:off x="217548" y="3224788"/>
            <a:ext cx="2592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3414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18" name="Picture 17"/>
          <p:cNvPicPr>
            <a:picLocks noChangeAspect="1"/>
          </p:cNvPicPr>
          <p:nvPr/>
        </p:nvPicPr>
        <p:blipFill rotWithShape="1">
          <a:blip r:embed="rId3"/>
          <a:srcRect r="19196" b="94635"/>
          <a:stretch/>
        </p:blipFill>
        <p:spPr>
          <a:xfrm>
            <a:off x="224424" y="1572592"/>
            <a:ext cx="8682546" cy="360325"/>
          </a:xfrm>
          <a:prstGeom prst="rect">
            <a:avLst/>
          </a:prstGeom>
        </p:spPr>
      </p:pic>
      <p:sp>
        <p:nvSpPr>
          <p:cNvPr id="8" name="Shape 366"/>
          <p:cNvSpPr txBox="1">
            <a:spLocks noGrp="1"/>
          </p:cNvSpPr>
          <p:nvPr>
            <p:ph type="title"/>
          </p:nvPr>
        </p:nvSpPr>
        <p:spPr>
          <a:xfrm>
            <a:off x="230154" y="334878"/>
            <a:ext cx="8681400" cy="732489"/>
          </a:xfrm>
          <a:prstGeom prst="rect">
            <a:avLst/>
          </a:prstGeom>
          <a:noFill/>
          <a:ln>
            <a:noFill/>
          </a:ln>
        </p:spPr>
        <p:txBody>
          <a:bodyPr lIns="91400" tIns="91400" rIns="91400" bIns="91400" anchor="t" anchorCtr="0">
            <a:noAutofit/>
          </a:bodyPr>
          <a:lstStyle/>
          <a:p>
            <a:pPr>
              <a:lnSpc>
                <a:spcPct val="50000"/>
              </a:lnSpc>
              <a:buSzPct val="25000"/>
            </a:pPr>
            <a:r>
              <a:rPr lang="en-US" dirty="0" smtClean="0">
                <a:latin typeface="Courier New" charset="0"/>
                <a:ea typeface="Courier New" charset="0"/>
                <a:cs typeface="Courier New" charset="0"/>
              </a:rPr>
              <a:t>minikube dashboard</a:t>
            </a:r>
            <a:r>
              <a:rPr lang="en-US" sz="2400" dirty="0">
                <a:latin typeface="Courier New" charset="0"/>
                <a:ea typeface="Courier New" charset="0"/>
                <a:cs typeface="Courier New" charset="0"/>
              </a:rPr>
              <a:t> [flags]</a:t>
            </a:r>
            <a:endParaRPr lang="en-US" sz="2400" b="1" i="0" u="sng" strike="noStrike" cap="none" dirty="0">
              <a:solidFill>
                <a:srgbClr val="000000"/>
              </a:solidFill>
              <a:latin typeface="Courier New" charset="0"/>
              <a:ea typeface="Courier New" charset="0"/>
              <a:cs typeface="Courier New" charset="0"/>
              <a:sym typeface="Helvetica Neue"/>
            </a:endParaRPr>
          </a:p>
        </p:txBody>
      </p:sp>
      <p:sp>
        <p:nvSpPr>
          <p:cNvPr id="9" name="Shape 367"/>
          <p:cNvSpPr txBox="1">
            <a:spLocks noGrp="1"/>
          </p:cNvSpPr>
          <p:nvPr>
            <p:ph type="body" idx="1"/>
          </p:nvPr>
        </p:nvSpPr>
        <p:spPr>
          <a:xfrm>
            <a:off x="230154" y="1067367"/>
            <a:ext cx="8681400" cy="505225"/>
          </a:xfrm>
          <a:prstGeom prst="rect">
            <a:avLst/>
          </a:prstGeom>
          <a:noFill/>
          <a:ln>
            <a:noFill/>
          </a:ln>
        </p:spPr>
        <p:txBody>
          <a:bodyPr lIns="91400" tIns="91400" rIns="91400" bIns="91400" anchor="t" anchorCtr="0">
            <a:noAutofit/>
          </a:bodyPr>
          <a:lstStyle/>
          <a:p>
            <a:pPr marL="300789" marR="0" lvl="0" indent="-300789" algn="r" defTabSz="914400" eaLnBrk="1" fontAlgn="auto" latinLnBrk="0" hangingPunct="1">
              <a:lnSpc>
                <a:spcPct val="115000"/>
              </a:lnSpc>
              <a:spcBef>
                <a:spcPts val="0"/>
              </a:spcBef>
              <a:spcAft>
                <a:spcPts val="0"/>
              </a:spcAft>
              <a:buClrTx/>
              <a:buSzPct val="100000"/>
              <a:buFont typeface="Trebuchet MS"/>
              <a:buNone/>
              <a:tabLst/>
              <a:defRPr/>
            </a:pPr>
            <a:r>
              <a:rPr lang="en-US" sz="1800" smtClean="0">
                <a:latin typeface="Courier New" charset="0"/>
                <a:ea typeface="Courier New" charset="0"/>
                <a:cs typeface="Courier New" charset="0"/>
                <a:sym typeface="Trebuchet MS"/>
              </a:rPr>
              <a:t>Open dashboard in browser</a:t>
            </a:r>
          </a:p>
        </p:txBody>
      </p:sp>
      <p:sp>
        <p:nvSpPr>
          <p:cNvPr id="10" name="Shape 367"/>
          <p:cNvSpPr txBox="1">
            <a:spLocks/>
          </p:cNvSpPr>
          <p:nvPr/>
        </p:nvSpPr>
        <p:spPr>
          <a:xfrm>
            <a:off x="225570" y="1944348"/>
            <a:ext cx="8681400" cy="998620"/>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pPr marL="300789" indent="-300789">
              <a:lnSpc>
                <a:spcPct val="115000"/>
              </a:lnSpc>
              <a:buClrTx/>
              <a:buSzPct val="100000"/>
              <a:buFont typeface="Trebuchet MS"/>
              <a:buNone/>
              <a:defRPr/>
            </a:pPr>
            <a:r>
              <a:rPr lang="en-US" sz="1800">
                <a:latin typeface="Courier New" charset="0"/>
                <a:ea typeface="Courier New" charset="0"/>
                <a:cs typeface="Courier New" charset="0"/>
                <a:sym typeface="Trebuchet MS"/>
              </a:rPr>
              <a:t>c</a:t>
            </a:r>
            <a:r>
              <a:rPr lang="en-US" sz="1800" smtClean="0">
                <a:latin typeface="Courier New" charset="0"/>
                <a:ea typeface="Courier New" charset="0"/>
                <a:cs typeface="Courier New" charset="0"/>
                <a:sym typeface="Trebuchet MS"/>
              </a:rPr>
              <a:t>ommon </a:t>
            </a:r>
            <a:r>
              <a:rPr lang="en-US" altLang="zh-TW" sz="1800" smtClean="0">
                <a:latin typeface="Courier New" charset="0"/>
                <a:ea typeface="Courier New" charset="0"/>
                <a:cs typeface="Courier New" charset="0"/>
                <a:sym typeface="Trebuchet MS"/>
              </a:rPr>
              <a:t>flags</a:t>
            </a:r>
            <a:r>
              <a:rPr lang="en-US" sz="1800" smtClean="0">
                <a:latin typeface="Courier New" charset="0"/>
                <a:ea typeface="Courier New" charset="0"/>
                <a:cs typeface="Courier New" charset="0"/>
                <a:sym typeface="Trebuchet MS"/>
              </a:rPr>
              <a:t>:</a:t>
            </a:r>
          </a:p>
          <a:p>
            <a:pPr marL="300789" indent="-300789">
              <a:lnSpc>
                <a:spcPct val="115000"/>
              </a:lnSpc>
              <a:buClrTx/>
              <a:buSzPct val="100000"/>
              <a:defRPr/>
            </a:pPr>
            <a:r>
              <a:rPr lang="en-US" sz="1800" smtClean="0">
                <a:latin typeface="Courier New" charset="0"/>
                <a:ea typeface="Courier New" charset="0"/>
                <a:cs typeface="Courier New" charset="0"/>
                <a:sym typeface="Trebuchet MS"/>
              </a:rPr>
              <a:t>--help	</a:t>
            </a:r>
            <a:r>
              <a:rPr lang="en-US" sz="1400" smtClean="0">
                <a:latin typeface="Courier New" charset="0"/>
                <a:ea typeface="Courier New" charset="0"/>
                <a:cs typeface="Courier New" charset="0"/>
                <a:sym typeface="Trebuchet MS"/>
              </a:rPr>
              <a:t>show all [</a:t>
            </a:r>
            <a:r>
              <a:rPr lang="en-US" altLang="zh-TW" sz="1400" smtClean="0">
                <a:latin typeface="Courier New" charset="0"/>
                <a:ea typeface="Courier New" charset="0"/>
                <a:cs typeface="Courier New" charset="0"/>
                <a:sym typeface="Trebuchet MS"/>
              </a:rPr>
              <a:t>flags</a:t>
            </a:r>
            <a:r>
              <a:rPr lang="en-US" sz="1400" smtClean="0">
                <a:latin typeface="Courier New" charset="0"/>
                <a:ea typeface="Courier New" charset="0"/>
                <a:cs typeface="Courier New" charset="0"/>
                <a:sym typeface="Trebuchet MS"/>
              </a:rPr>
              <a:t>]</a:t>
            </a:r>
          </a:p>
          <a:p>
            <a:pPr marL="300789" indent="-300789">
              <a:lnSpc>
                <a:spcPct val="115000"/>
              </a:lnSpc>
              <a:buClrTx/>
              <a:buSzPct val="100000"/>
              <a:defRPr/>
            </a:pPr>
            <a:r>
              <a:rPr lang="en-US" sz="1800" smtClean="0">
                <a:latin typeface="Courier New" charset="0"/>
                <a:ea typeface="Courier New" charset="0"/>
                <a:cs typeface="Courier New" charset="0"/>
                <a:sym typeface="Trebuchet MS"/>
              </a:rPr>
              <a:t>-p	</a:t>
            </a:r>
            <a:r>
              <a:rPr lang="en-US" sz="1800">
                <a:latin typeface="Courier New" charset="0"/>
                <a:ea typeface="Courier New" charset="0"/>
                <a:cs typeface="Courier New" charset="0"/>
                <a:sym typeface="Trebuchet MS"/>
              </a:rPr>
              <a:t>	</a:t>
            </a:r>
            <a:r>
              <a:rPr lang="en-US" sz="1400" smtClean="0">
                <a:latin typeface="Courier New" charset="0"/>
                <a:ea typeface="Courier New" charset="0"/>
                <a:cs typeface="Courier New" charset="0"/>
                <a:sym typeface="Trebuchet MS"/>
              </a:rPr>
              <a:t>The </a:t>
            </a:r>
            <a:r>
              <a:rPr lang="en-US" sz="1400">
                <a:latin typeface="Courier New" charset="0"/>
                <a:ea typeface="Courier New" charset="0"/>
                <a:cs typeface="Courier New" charset="0"/>
                <a:sym typeface="Trebuchet MS"/>
              </a:rPr>
              <a:t>name of the minikube VM </a:t>
            </a:r>
            <a:endParaRPr lang="en-US" sz="1400" smtClean="0">
              <a:latin typeface="Courier New" charset="0"/>
              <a:ea typeface="Courier New" charset="0"/>
              <a:cs typeface="Courier New" charset="0"/>
              <a:sym typeface="Trebuchet MS"/>
            </a:endParaRPr>
          </a:p>
          <a:p>
            <a:pPr marL="300789" indent="-300789">
              <a:lnSpc>
                <a:spcPct val="115000"/>
              </a:lnSpc>
              <a:buClrTx/>
              <a:buSzPct val="100000"/>
              <a:defRPr/>
            </a:pPr>
            <a:r>
              <a:rPr lang="en-US" sz="1400">
                <a:latin typeface="Courier New" charset="0"/>
                <a:ea typeface="Courier New" charset="0"/>
                <a:cs typeface="Courier New" charset="0"/>
                <a:sym typeface="Trebuchet MS"/>
              </a:rPr>
              <a:t>	</a:t>
            </a:r>
            <a:r>
              <a:rPr lang="en-US" sz="1400" smtClean="0">
                <a:latin typeface="Courier New" charset="0"/>
                <a:ea typeface="Courier New" charset="0"/>
                <a:cs typeface="Courier New" charset="0"/>
                <a:sym typeface="Trebuchet MS"/>
              </a:rPr>
              <a:t>	being </a:t>
            </a:r>
            <a:r>
              <a:rPr lang="en-US" sz="1400">
                <a:latin typeface="Courier New" charset="0"/>
                <a:ea typeface="Courier New" charset="0"/>
                <a:cs typeface="Courier New" charset="0"/>
                <a:sym typeface="Trebuchet MS"/>
              </a:rPr>
              <a:t>used</a:t>
            </a:r>
            <a:endParaRPr lang="en-US" sz="1400" smtClean="0">
              <a:latin typeface="Courier New" charset="0"/>
              <a:ea typeface="Courier New" charset="0"/>
              <a:cs typeface="Courier New" charset="0"/>
              <a:sym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7711" y="1932917"/>
            <a:ext cx="4722697" cy="3127660"/>
          </a:xfrm>
          <a:prstGeom prst="rect">
            <a:avLst/>
          </a:prstGeom>
        </p:spPr>
      </p:pic>
      <p:cxnSp>
        <p:nvCxnSpPr>
          <p:cNvPr id="17" name="Straight Connector 16"/>
          <p:cNvCxnSpPr/>
          <p:nvPr/>
        </p:nvCxnSpPr>
        <p:spPr>
          <a:xfrm>
            <a:off x="227862" y="1699687"/>
            <a:ext cx="2952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4555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14" name="Picture 13"/>
          <p:cNvPicPr>
            <a:picLocks noChangeAspect="1"/>
          </p:cNvPicPr>
          <p:nvPr/>
        </p:nvPicPr>
        <p:blipFill rotWithShape="1">
          <a:blip r:embed="rId3"/>
          <a:srcRect r="53862" b="89046"/>
          <a:stretch/>
        </p:blipFill>
        <p:spPr>
          <a:xfrm>
            <a:off x="224424" y="1572590"/>
            <a:ext cx="4957567" cy="735684"/>
          </a:xfrm>
          <a:prstGeom prst="rect">
            <a:avLst/>
          </a:prstGeom>
        </p:spPr>
      </p:pic>
      <p:sp>
        <p:nvSpPr>
          <p:cNvPr id="8" name="Shape 366"/>
          <p:cNvSpPr txBox="1">
            <a:spLocks noGrp="1"/>
          </p:cNvSpPr>
          <p:nvPr>
            <p:ph type="title"/>
          </p:nvPr>
        </p:nvSpPr>
        <p:spPr>
          <a:xfrm>
            <a:off x="230154" y="334878"/>
            <a:ext cx="8681400" cy="732489"/>
          </a:xfrm>
          <a:prstGeom prst="rect">
            <a:avLst/>
          </a:prstGeom>
          <a:noFill/>
          <a:ln>
            <a:noFill/>
          </a:ln>
        </p:spPr>
        <p:txBody>
          <a:bodyPr lIns="91400" tIns="91400" rIns="91400" bIns="91400" anchor="t" anchorCtr="0">
            <a:noAutofit/>
          </a:bodyPr>
          <a:lstStyle/>
          <a:p>
            <a:pPr>
              <a:lnSpc>
                <a:spcPct val="50000"/>
              </a:lnSpc>
              <a:buSzPct val="25000"/>
            </a:pPr>
            <a:r>
              <a:rPr lang="en-US" dirty="0" smtClean="0">
                <a:latin typeface="Courier New" charset="0"/>
                <a:ea typeface="Courier New" charset="0"/>
                <a:cs typeface="Courier New" charset="0"/>
              </a:rPr>
              <a:t>minikube </a:t>
            </a:r>
            <a:r>
              <a:rPr lang="en-US" altLang="zh-TW" dirty="0" smtClean="0">
                <a:latin typeface="Courier New" charset="0"/>
                <a:ea typeface="Courier New" charset="0"/>
                <a:cs typeface="Courier New" charset="0"/>
              </a:rPr>
              <a:t>stop</a:t>
            </a:r>
            <a:r>
              <a:rPr lang="en-US" sz="2400" dirty="0">
                <a:latin typeface="Courier New" charset="0"/>
                <a:ea typeface="Courier New" charset="0"/>
                <a:cs typeface="Courier New" charset="0"/>
              </a:rPr>
              <a:t> [flags]</a:t>
            </a:r>
            <a:endParaRPr lang="en-US" sz="2400" b="1" i="0" u="sng" strike="noStrike" cap="none" dirty="0">
              <a:solidFill>
                <a:srgbClr val="000000"/>
              </a:solidFill>
              <a:latin typeface="Courier New" charset="0"/>
              <a:ea typeface="Courier New" charset="0"/>
              <a:cs typeface="Courier New" charset="0"/>
              <a:sym typeface="Helvetica Neue"/>
            </a:endParaRPr>
          </a:p>
        </p:txBody>
      </p:sp>
      <p:sp>
        <p:nvSpPr>
          <p:cNvPr id="9" name="Shape 367"/>
          <p:cNvSpPr txBox="1">
            <a:spLocks noGrp="1"/>
          </p:cNvSpPr>
          <p:nvPr>
            <p:ph type="body" idx="1"/>
          </p:nvPr>
        </p:nvSpPr>
        <p:spPr>
          <a:xfrm>
            <a:off x="230154" y="1067367"/>
            <a:ext cx="8681400" cy="505225"/>
          </a:xfrm>
          <a:prstGeom prst="rect">
            <a:avLst/>
          </a:prstGeom>
          <a:noFill/>
          <a:ln>
            <a:noFill/>
          </a:ln>
        </p:spPr>
        <p:txBody>
          <a:bodyPr lIns="91400" tIns="91400" rIns="91400" bIns="91400" anchor="t" anchorCtr="0">
            <a:noAutofit/>
          </a:bodyPr>
          <a:lstStyle/>
          <a:p>
            <a:pPr marL="300789" marR="0" lvl="0" indent="-300789" algn="r" defTabSz="914400" eaLnBrk="1" fontAlgn="auto" latinLnBrk="0" hangingPunct="1">
              <a:lnSpc>
                <a:spcPct val="115000"/>
              </a:lnSpc>
              <a:spcBef>
                <a:spcPts val="0"/>
              </a:spcBef>
              <a:spcAft>
                <a:spcPts val="0"/>
              </a:spcAft>
              <a:buClrTx/>
              <a:buSzPct val="100000"/>
              <a:buFont typeface="Trebuchet MS"/>
              <a:buNone/>
              <a:tabLst/>
              <a:defRPr/>
            </a:pPr>
            <a:r>
              <a:rPr lang="en-US" sz="1800" smtClean="0">
                <a:latin typeface="Courier New" charset="0"/>
                <a:ea typeface="Courier New" charset="0"/>
                <a:cs typeface="Courier New" charset="0"/>
                <a:sym typeface="Trebuchet MS"/>
              </a:rPr>
              <a:t>St</a:t>
            </a:r>
            <a:r>
              <a:rPr lang="en-US" altLang="zh-TW" sz="1800" smtClean="0">
                <a:latin typeface="Courier New" charset="0"/>
                <a:ea typeface="Courier New" charset="0"/>
                <a:cs typeface="Courier New" charset="0"/>
                <a:sym typeface="Trebuchet MS"/>
              </a:rPr>
              <a:t>op</a:t>
            </a:r>
            <a:r>
              <a:rPr lang="en-US" sz="1800" smtClean="0">
                <a:latin typeface="Courier New" charset="0"/>
                <a:ea typeface="Courier New" charset="0"/>
                <a:cs typeface="Courier New" charset="0"/>
                <a:sym typeface="Trebuchet MS"/>
              </a:rPr>
              <a:t> and </a:t>
            </a:r>
            <a:r>
              <a:rPr lang="en-US" altLang="zh-TW" sz="1800" smtClean="0">
                <a:latin typeface="Courier New" charset="0"/>
                <a:ea typeface="Courier New" charset="0"/>
                <a:cs typeface="Courier New" charset="0"/>
                <a:sym typeface="Trebuchet MS"/>
              </a:rPr>
              <a:t>shutdown</a:t>
            </a:r>
            <a:r>
              <a:rPr lang="en-US" sz="1800" smtClean="0">
                <a:latin typeface="Courier New" charset="0"/>
                <a:ea typeface="Courier New" charset="0"/>
                <a:cs typeface="Courier New" charset="0"/>
                <a:sym typeface="Trebuchet MS"/>
              </a:rPr>
              <a:t> minikube VM</a:t>
            </a:r>
          </a:p>
        </p:txBody>
      </p:sp>
      <p:sp>
        <p:nvSpPr>
          <p:cNvPr id="10" name="Shape 367"/>
          <p:cNvSpPr txBox="1">
            <a:spLocks/>
          </p:cNvSpPr>
          <p:nvPr/>
        </p:nvSpPr>
        <p:spPr>
          <a:xfrm>
            <a:off x="227862" y="2314187"/>
            <a:ext cx="8681400" cy="998620"/>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pPr marL="300789" indent="-300789">
              <a:lnSpc>
                <a:spcPct val="115000"/>
              </a:lnSpc>
              <a:buClrTx/>
              <a:buSzPct val="100000"/>
              <a:buFont typeface="Trebuchet MS"/>
              <a:buNone/>
              <a:defRPr/>
            </a:pPr>
            <a:r>
              <a:rPr lang="en-US" sz="1800">
                <a:latin typeface="Courier New" charset="0"/>
                <a:ea typeface="Courier New" charset="0"/>
                <a:cs typeface="Courier New" charset="0"/>
                <a:sym typeface="Trebuchet MS"/>
              </a:rPr>
              <a:t>c</a:t>
            </a:r>
            <a:r>
              <a:rPr lang="en-US" sz="1800" smtClean="0">
                <a:latin typeface="Courier New" charset="0"/>
                <a:ea typeface="Courier New" charset="0"/>
                <a:cs typeface="Courier New" charset="0"/>
                <a:sym typeface="Trebuchet MS"/>
              </a:rPr>
              <a:t>ommon </a:t>
            </a:r>
            <a:r>
              <a:rPr lang="en-US" altLang="zh-TW" sz="1800" smtClean="0">
                <a:latin typeface="Courier New" charset="0"/>
                <a:ea typeface="Courier New" charset="0"/>
                <a:cs typeface="Courier New" charset="0"/>
                <a:sym typeface="Trebuchet MS"/>
              </a:rPr>
              <a:t>flags</a:t>
            </a:r>
            <a:r>
              <a:rPr lang="en-US" sz="1800" smtClean="0">
                <a:latin typeface="Courier New" charset="0"/>
                <a:ea typeface="Courier New" charset="0"/>
                <a:cs typeface="Courier New" charset="0"/>
                <a:sym typeface="Trebuchet MS"/>
              </a:rPr>
              <a:t>:</a:t>
            </a:r>
          </a:p>
          <a:p>
            <a:pPr marL="300789" indent="-300789">
              <a:lnSpc>
                <a:spcPct val="115000"/>
              </a:lnSpc>
              <a:buClrTx/>
              <a:buSzPct val="100000"/>
              <a:defRPr/>
            </a:pPr>
            <a:r>
              <a:rPr lang="en-US" sz="1800" smtClean="0">
                <a:latin typeface="Courier New" charset="0"/>
                <a:ea typeface="Courier New" charset="0"/>
                <a:cs typeface="Courier New" charset="0"/>
                <a:sym typeface="Trebuchet MS"/>
              </a:rPr>
              <a:t>--help		</a:t>
            </a:r>
            <a:r>
              <a:rPr lang="en-US" sz="1400" smtClean="0">
                <a:latin typeface="Courier New" charset="0"/>
                <a:ea typeface="Courier New" charset="0"/>
                <a:cs typeface="Courier New" charset="0"/>
                <a:sym typeface="Trebuchet MS"/>
              </a:rPr>
              <a:t>show all [</a:t>
            </a:r>
            <a:r>
              <a:rPr lang="en-US" altLang="zh-TW" sz="1400" smtClean="0">
                <a:latin typeface="Courier New" charset="0"/>
                <a:ea typeface="Courier New" charset="0"/>
                <a:cs typeface="Courier New" charset="0"/>
                <a:sym typeface="Trebuchet MS"/>
              </a:rPr>
              <a:t>flags</a:t>
            </a:r>
            <a:r>
              <a:rPr lang="en-US" sz="1400" smtClean="0">
                <a:latin typeface="Courier New" charset="0"/>
                <a:ea typeface="Courier New" charset="0"/>
                <a:cs typeface="Courier New" charset="0"/>
                <a:sym typeface="Trebuchet MS"/>
              </a:rPr>
              <a:t>]</a:t>
            </a:r>
          </a:p>
          <a:p>
            <a:pPr marL="300789" indent="-300789">
              <a:lnSpc>
                <a:spcPct val="115000"/>
              </a:lnSpc>
              <a:buClrTx/>
              <a:buSzPct val="100000"/>
              <a:defRPr/>
            </a:pPr>
            <a:r>
              <a:rPr lang="en-US" sz="1800" smtClean="0">
                <a:latin typeface="Courier New" charset="0"/>
                <a:ea typeface="Courier New" charset="0"/>
                <a:cs typeface="Courier New" charset="0"/>
                <a:sym typeface="Trebuchet MS"/>
              </a:rPr>
              <a:t>-p		 	</a:t>
            </a:r>
            <a:r>
              <a:rPr lang="en-US" sz="1400" smtClean="0">
                <a:latin typeface="Courier New" charset="0"/>
                <a:ea typeface="Courier New" charset="0"/>
                <a:cs typeface="Courier New" charset="0"/>
                <a:sym typeface="Trebuchet MS"/>
              </a:rPr>
              <a:t>The </a:t>
            </a:r>
            <a:r>
              <a:rPr lang="en-US" sz="1400">
                <a:latin typeface="Courier New" charset="0"/>
                <a:ea typeface="Courier New" charset="0"/>
                <a:cs typeface="Courier New" charset="0"/>
                <a:sym typeface="Trebuchet MS"/>
              </a:rPr>
              <a:t>name of the minikube VM </a:t>
            </a:r>
            <a:endParaRPr lang="en-US" sz="1400" smtClean="0">
              <a:latin typeface="Courier New" charset="0"/>
              <a:ea typeface="Courier New" charset="0"/>
              <a:cs typeface="Courier New" charset="0"/>
              <a:sym typeface="Trebuchet MS"/>
            </a:endParaRPr>
          </a:p>
          <a:p>
            <a:pPr marL="300789" indent="-300789">
              <a:lnSpc>
                <a:spcPct val="115000"/>
              </a:lnSpc>
              <a:buClrTx/>
              <a:buSzPct val="100000"/>
              <a:defRPr/>
            </a:pPr>
            <a:r>
              <a:rPr lang="en-US" sz="1400">
                <a:latin typeface="Courier New" charset="0"/>
                <a:ea typeface="Courier New" charset="0"/>
                <a:cs typeface="Courier New" charset="0"/>
                <a:sym typeface="Trebuchet MS"/>
              </a:rPr>
              <a:t>	</a:t>
            </a:r>
            <a:r>
              <a:rPr lang="en-US" sz="1400" smtClean="0">
                <a:latin typeface="Courier New" charset="0"/>
                <a:ea typeface="Courier New" charset="0"/>
                <a:cs typeface="Courier New" charset="0"/>
                <a:sym typeface="Trebuchet MS"/>
              </a:rPr>
              <a:t>		being </a:t>
            </a:r>
            <a:r>
              <a:rPr lang="en-US" sz="1400">
                <a:latin typeface="Courier New" charset="0"/>
                <a:ea typeface="Courier New" charset="0"/>
                <a:cs typeface="Courier New" charset="0"/>
                <a:sym typeface="Trebuchet MS"/>
              </a:rPr>
              <a:t>used</a:t>
            </a:r>
            <a:endParaRPr lang="en-US" sz="1400" smtClean="0">
              <a:latin typeface="Courier New" charset="0"/>
              <a:ea typeface="Courier New" charset="0"/>
              <a:cs typeface="Courier New" charset="0"/>
              <a:sym typeface="Trebuchet MS"/>
            </a:endParaRPr>
          </a:p>
        </p:txBody>
      </p:sp>
      <p:cxnSp>
        <p:nvCxnSpPr>
          <p:cNvPr id="12" name="Straight Connector 11"/>
          <p:cNvCxnSpPr/>
          <p:nvPr/>
        </p:nvCxnSpPr>
        <p:spPr>
          <a:xfrm>
            <a:off x="227862" y="1699687"/>
            <a:ext cx="2736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5181991" y="1537263"/>
            <a:ext cx="3733001" cy="2894981"/>
          </a:xfrm>
          <a:prstGeom prst="rect">
            <a:avLst/>
          </a:prstGeom>
        </p:spPr>
      </p:pic>
    </p:spTree>
    <p:extLst>
      <p:ext uri="{BB962C8B-B14F-4D97-AF65-F5344CB8AC3E}">
        <p14:creationId xmlns:p14="http://schemas.microsoft.com/office/powerpoint/2010/main" val="21189936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1206250" y="1735750"/>
            <a:ext cx="6390000" cy="1159800"/>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E63427"/>
              </a:buClr>
              <a:buSzPct val="25000"/>
              <a:buFont typeface="Helvetica Neue"/>
              <a:buNone/>
            </a:pPr>
            <a:r>
              <a:rPr lang="en-US" altLang="zh-TW" b="1" smtClean="0">
                <a:latin typeface="Courier New" charset="0"/>
                <a:ea typeface="Courier New" charset="0"/>
                <a:cs typeface="Courier New" charset="0"/>
              </a:rPr>
              <a:t>Quick Demo</a:t>
            </a:r>
            <a:endParaRPr lang="en-US" b="1">
              <a:latin typeface="Courier New" charset="0"/>
              <a:ea typeface="Courier New" charset="0"/>
              <a:cs typeface="Courier New" charset="0"/>
            </a:endParaRPr>
          </a:p>
        </p:txBody>
      </p:sp>
      <p:sp>
        <p:nvSpPr>
          <p:cNvPr id="373" name="Shape 373"/>
          <p:cNvSpPr txBox="1">
            <a:spLocks noGrp="1"/>
          </p:cNvSpPr>
          <p:nvPr>
            <p:ph type="body" idx="1"/>
          </p:nvPr>
        </p:nvSpPr>
        <p:spPr>
          <a:xfrm>
            <a:off x="1206250" y="3068650"/>
            <a:ext cx="6866400" cy="1029000"/>
          </a:xfrm>
          <a:prstGeom prst="rect">
            <a:avLst/>
          </a:prstGeom>
          <a:noFill/>
          <a:ln>
            <a:noFill/>
          </a:ln>
        </p:spPr>
        <p:txBody>
          <a:bodyPr lIns="91400" tIns="91400" rIns="91400" bIns="91400" anchor="t" anchorCtr="0">
            <a:noAutofit/>
          </a:bodyPr>
          <a:lstStyle/>
          <a:p>
            <a:pPr marR="0" lvl="0" algn="l" rtl="0">
              <a:lnSpc>
                <a:spcPct val="115000"/>
              </a:lnSpc>
              <a:spcBef>
                <a:spcPts val="0"/>
              </a:spcBef>
              <a:spcAft>
                <a:spcPts val="0"/>
              </a:spcAft>
              <a:buClr>
                <a:srgbClr val="535353"/>
              </a:buClr>
              <a:buSzPct val="25000"/>
            </a:pPr>
            <a:r>
              <a:rPr lang="en-US" altLang="zh-TW" sz="1637" dirty="0" smtClean="0">
                <a:solidFill>
                  <a:schemeClr val="tx1"/>
                </a:solidFill>
                <a:latin typeface="Courier New" charset="0"/>
                <a:ea typeface="Courier New" charset="0"/>
                <a:cs typeface="Courier New" charset="0"/>
                <a:sym typeface="Trebuchet MS"/>
              </a:rPr>
              <a:t>1. Create</a:t>
            </a:r>
            <a:r>
              <a:rPr lang="zh-TW" altLang="en-US" sz="1637" dirty="0" smtClean="0">
                <a:solidFill>
                  <a:schemeClr val="tx1"/>
                </a:solidFill>
                <a:latin typeface="Courier New" charset="0"/>
                <a:ea typeface="Courier New" charset="0"/>
                <a:cs typeface="Courier New" charset="0"/>
                <a:sym typeface="Trebuchet MS"/>
              </a:rPr>
              <a:t> </a:t>
            </a:r>
            <a:r>
              <a:rPr lang="en-US" altLang="zh-TW" sz="1637" dirty="0" smtClean="0">
                <a:solidFill>
                  <a:schemeClr val="tx1"/>
                </a:solidFill>
                <a:latin typeface="Courier New" charset="0"/>
                <a:ea typeface="Courier New" charset="0"/>
                <a:cs typeface="Courier New" charset="0"/>
                <a:sym typeface="Trebuchet MS"/>
              </a:rPr>
              <a:t>and</a:t>
            </a:r>
            <a:r>
              <a:rPr lang="zh-TW" altLang="en-US" sz="1637" dirty="0" smtClean="0">
                <a:solidFill>
                  <a:schemeClr val="tx1"/>
                </a:solidFill>
                <a:latin typeface="Courier New" charset="0"/>
                <a:ea typeface="Courier New" charset="0"/>
                <a:cs typeface="Courier New" charset="0"/>
                <a:sym typeface="Trebuchet MS"/>
              </a:rPr>
              <a:t> </a:t>
            </a:r>
            <a:r>
              <a:rPr lang="en-US" altLang="zh-TW" sz="1637" dirty="0" smtClean="0">
                <a:solidFill>
                  <a:schemeClr val="tx1"/>
                </a:solidFill>
                <a:latin typeface="Courier New" charset="0"/>
                <a:ea typeface="Courier New" charset="0"/>
                <a:cs typeface="Courier New" charset="0"/>
                <a:sym typeface="Trebuchet MS"/>
              </a:rPr>
              <a:t>run</a:t>
            </a:r>
            <a:r>
              <a:rPr lang="zh-TW" altLang="en-US" sz="1637" dirty="0" smtClean="0">
                <a:solidFill>
                  <a:schemeClr val="tx1"/>
                </a:solidFill>
                <a:latin typeface="Courier New" charset="0"/>
                <a:ea typeface="Courier New" charset="0"/>
                <a:cs typeface="Courier New" charset="0"/>
                <a:sym typeface="Trebuchet MS"/>
              </a:rPr>
              <a:t> </a:t>
            </a:r>
            <a:r>
              <a:rPr lang="en-US" altLang="zh-TW" sz="1637" dirty="0" smtClean="0">
                <a:solidFill>
                  <a:schemeClr val="tx1"/>
                </a:solidFill>
                <a:latin typeface="Courier New" charset="0"/>
                <a:ea typeface="Courier New" charset="0"/>
                <a:cs typeface="Courier New" charset="0"/>
                <a:sym typeface="Trebuchet MS"/>
              </a:rPr>
              <a:t>resources on Minikube</a:t>
            </a:r>
          </a:p>
          <a:p>
            <a:pPr marR="0" lvl="0" algn="l" rtl="0">
              <a:lnSpc>
                <a:spcPct val="115000"/>
              </a:lnSpc>
              <a:spcBef>
                <a:spcPts val="0"/>
              </a:spcBef>
              <a:spcAft>
                <a:spcPts val="0"/>
              </a:spcAft>
              <a:buClr>
                <a:srgbClr val="535353"/>
              </a:buClr>
              <a:buSzPct val="25000"/>
            </a:pPr>
            <a:r>
              <a:rPr lang="en-US" altLang="zh-TW" sz="1637" dirty="0" smtClean="0">
                <a:solidFill>
                  <a:schemeClr val="tx1"/>
                </a:solidFill>
                <a:latin typeface="Courier New" charset="0"/>
                <a:ea typeface="Courier New" charset="0"/>
                <a:cs typeface="Courier New" charset="0"/>
                <a:sym typeface="Trebuchet MS"/>
              </a:rPr>
              <a:t>2. Kubernetes </a:t>
            </a:r>
            <a:r>
              <a:rPr lang="en-US" altLang="zh-TW" sz="1637" dirty="0" smtClean="0">
                <a:solidFill>
                  <a:srgbClr val="535353"/>
                </a:solidFill>
                <a:latin typeface="Courier New" charset="0"/>
                <a:ea typeface="Courier New" charset="0"/>
                <a:cs typeface="Courier New" charset="0"/>
                <a:sym typeface="Trebuchet MS"/>
              </a:rPr>
              <a:t>dashboard</a:t>
            </a:r>
          </a:p>
        </p:txBody>
      </p:sp>
      <p:pic>
        <p:nvPicPr>
          <p:cNvPr id="9" name="Picture 8"/>
          <p:cNvPicPr>
            <a:picLocks noChangeAspect="1"/>
          </p:cNvPicPr>
          <p:nvPr/>
        </p:nvPicPr>
        <p:blipFill>
          <a:blip r:embed="rId3"/>
          <a:stretch>
            <a:fillRect/>
          </a:stretch>
        </p:blipFill>
        <p:spPr>
          <a:xfrm>
            <a:off x="5641654" y="661442"/>
            <a:ext cx="1451818" cy="1408263"/>
          </a:xfrm>
          <a:prstGeom prst="rect">
            <a:avLst/>
          </a:prstGeom>
        </p:spPr>
      </p:pic>
      <p:pic>
        <p:nvPicPr>
          <p:cNvPr id="7" name="Picture 6"/>
          <p:cNvPicPr>
            <a:picLocks noChangeAspect="1"/>
          </p:cNvPicPr>
          <p:nvPr/>
        </p:nvPicPr>
        <p:blipFill>
          <a:blip r:embed="rId4"/>
          <a:stretch>
            <a:fillRect/>
          </a:stretch>
        </p:blipFill>
        <p:spPr>
          <a:xfrm>
            <a:off x="7438070" y="1250564"/>
            <a:ext cx="819139" cy="819139"/>
          </a:xfrm>
          <a:prstGeom prst="rect">
            <a:avLst/>
          </a:prstGeom>
        </p:spPr>
      </p:pic>
    </p:spTree>
    <p:extLst>
      <p:ext uri="{BB962C8B-B14F-4D97-AF65-F5344CB8AC3E}">
        <p14:creationId xmlns:p14="http://schemas.microsoft.com/office/powerpoint/2010/main" val="16228367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altLang="zh-TW" u="sng" dirty="0" smtClean="0">
                <a:latin typeface="Courier New" charset="0"/>
                <a:ea typeface="Courier New" charset="0"/>
                <a:cs typeface="Courier New" charset="0"/>
                <a:sym typeface="Helvetica Neue"/>
              </a:rPr>
              <a:t>Practice the Concepts</a:t>
            </a:r>
            <a:endParaRPr lang="en-US" sz="3600" b="1" i="0" u="sng" strike="noStrike" cap="none" dirty="0">
              <a:solidFill>
                <a:srgbClr val="000000"/>
              </a:solidFill>
              <a:latin typeface="Courier New" charset="0"/>
              <a:ea typeface="Courier New" charset="0"/>
              <a:cs typeface="Courier New" charset="0"/>
              <a:sym typeface="Helvetica Neue"/>
            </a:endParaRPr>
          </a:p>
        </p:txBody>
      </p:sp>
      <p:sp>
        <p:nvSpPr>
          <p:cNvPr id="367" name="Shape 367"/>
          <p:cNvSpPr txBox="1">
            <a:spLocks noGrp="1"/>
          </p:cNvSpPr>
          <p:nvPr>
            <p:ph type="body" idx="1"/>
          </p:nvPr>
        </p:nvSpPr>
        <p:spPr>
          <a:xfrm>
            <a:off x="231300" y="1190775"/>
            <a:ext cx="8681400" cy="3461436"/>
          </a:xfrm>
          <a:prstGeom prst="rect">
            <a:avLst/>
          </a:prstGeom>
          <a:noFill/>
          <a:ln>
            <a:noFill/>
          </a:ln>
        </p:spPr>
        <p:txBody>
          <a:bodyPr lIns="91400" tIns="91400" rIns="91400" bIns="91400" anchor="t" anchorCtr="0">
            <a:noAutofit/>
          </a:bodyPr>
          <a:lstStyle/>
          <a:p>
            <a:pPr marL="180000" lvl="3" indent="-180000">
              <a:lnSpc>
                <a:spcPct val="115000"/>
              </a:lnSpc>
              <a:buClrTx/>
              <a:buSzPct val="100000"/>
              <a:buFont typeface="Arial" charset="0"/>
              <a:buChar char="•"/>
            </a:pPr>
            <a:r>
              <a:rPr lang="zh-TW" altLang="en-US" sz="2800" smtClean="0">
                <a:solidFill>
                  <a:schemeClr val="tx1"/>
                </a:solidFill>
                <a:latin typeface="Courier New" charset="0"/>
                <a:ea typeface="Courier New" charset="0"/>
                <a:cs typeface="Courier New" charset="0"/>
              </a:rPr>
              <a:t> </a:t>
            </a:r>
            <a:r>
              <a:rPr lang="en-US" altLang="zh-TW" sz="2800" smtClean="0">
                <a:solidFill>
                  <a:schemeClr val="accent1"/>
                </a:solidFill>
                <a:latin typeface="Courier New" charset="0"/>
                <a:ea typeface="Courier New" charset="0"/>
                <a:cs typeface="Courier New" charset="0"/>
              </a:rPr>
              <a:t>Pods (</a:t>
            </a:r>
            <a:r>
              <a:rPr lang="en-US" altLang="zh-TW" sz="2800" err="1" smtClean="0">
                <a:solidFill>
                  <a:schemeClr val="accent1"/>
                </a:solidFill>
                <a:latin typeface="Courier New" charset="0"/>
                <a:ea typeface="Courier New" charset="0"/>
                <a:cs typeface="Courier New" charset="0"/>
              </a:rPr>
              <a:t>po</a:t>
            </a:r>
            <a:r>
              <a:rPr lang="en-US" altLang="zh-TW" sz="2800" smtClean="0">
                <a:solidFill>
                  <a:schemeClr val="accent1"/>
                </a:solidFill>
                <a:latin typeface="Courier New" charset="0"/>
                <a:ea typeface="Courier New" charset="0"/>
                <a:cs typeface="Courier New" charset="0"/>
              </a:rPr>
              <a:t>)</a:t>
            </a:r>
            <a:endParaRPr lang="en-US" altLang="zh-TW" sz="2400" smtClean="0">
              <a:solidFill>
                <a:schemeClr val="accent1"/>
              </a:solidFill>
              <a:latin typeface="Courier New" charset="0"/>
              <a:ea typeface="Courier New" charset="0"/>
              <a:cs typeface="Courier New" charset="0"/>
            </a:endParaRPr>
          </a:p>
          <a:p>
            <a:pPr marL="457200" lvl="3" indent="0">
              <a:lnSpc>
                <a:spcPct val="115000"/>
              </a:lnSpc>
              <a:buClrTx/>
              <a:buSzPct val="100000"/>
            </a:pPr>
            <a:endParaRPr lang="en-US" altLang="zh-TW" sz="2400" i="1" smtClean="0">
              <a:latin typeface="Courier New" charset="0"/>
              <a:ea typeface="Courier New" charset="0"/>
              <a:cs typeface="Courier New" charset="0"/>
            </a:endParaRPr>
          </a:p>
          <a:p>
            <a:pPr marL="360000" lvl="3" indent="0">
              <a:lnSpc>
                <a:spcPct val="115000"/>
              </a:lnSpc>
              <a:buClrTx/>
              <a:buSzPct val="100000"/>
            </a:pPr>
            <a:r>
              <a:rPr lang="en-US" altLang="zh-TW" sz="2400" i="1" err="1" smtClean="0">
                <a:latin typeface="Courier New" charset="0"/>
                <a:ea typeface="Courier New" charset="0"/>
                <a:cs typeface="Courier New" charset="0"/>
              </a:rPr>
              <a:t>kubectl</a:t>
            </a:r>
            <a:r>
              <a:rPr lang="en-US" altLang="zh-TW" sz="2400" i="1" smtClean="0">
                <a:latin typeface="Courier New" charset="0"/>
                <a:ea typeface="Courier New" charset="0"/>
                <a:cs typeface="Courier New" charset="0"/>
              </a:rPr>
              <a:t> </a:t>
            </a:r>
            <a:r>
              <a:rPr lang="en-US" altLang="zh-TW" sz="2400" b="1" i="1" smtClean="0">
                <a:latin typeface="Courier New" charset="0"/>
                <a:ea typeface="Courier New" charset="0"/>
                <a:cs typeface="Courier New" charset="0"/>
              </a:rPr>
              <a:t>create</a:t>
            </a:r>
            <a:r>
              <a:rPr lang="en-US" altLang="zh-TW" sz="2400" i="1" smtClean="0">
                <a:latin typeface="Courier New" charset="0"/>
                <a:ea typeface="Courier New" charset="0"/>
                <a:cs typeface="Courier New" charset="0"/>
              </a:rPr>
              <a:t> </a:t>
            </a:r>
            <a:r>
              <a:rPr lang="mr-IN" altLang="zh-TW" sz="2400" i="1" smtClean="0">
                <a:latin typeface="Courier New" charset="0"/>
                <a:ea typeface="Courier New" charset="0"/>
                <a:cs typeface="Courier New" charset="0"/>
              </a:rPr>
              <a:t>–</a:t>
            </a:r>
            <a:r>
              <a:rPr lang="en-US" altLang="zh-TW" sz="2400" i="1" smtClean="0">
                <a:latin typeface="Courier New" charset="0"/>
                <a:ea typeface="Courier New" charset="0"/>
                <a:cs typeface="Courier New" charset="0"/>
              </a:rPr>
              <a:t>f </a:t>
            </a:r>
            <a:r>
              <a:rPr lang="en-US" altLang="zh-TW" sz="2400" i="1" err="1" smtClean="0">
                <a:latin typeface="Courier New" charset="0"/>
                <a:ea typeface="Courier New" charset="0"/>
                <a:cs typeface="Courier New" charset="0"/>
              </a:rPr>
              <a:t>pod.yml</a:t>
            </a:r>
            <a:endParaRPr lang="en-US" altLang="zh-TW" sz="2400" i="1" smtClean="0">
              <a:latin typeface="Courier New" charset="0"/>
              <a:ea typeface="Courier New" charset="0"/>
              <a:cs typeface="Courier New" charset="0"/>
            </a:endParaRPr>
          </a:p>
          <a:p>
            <a:pPr marL="360000" lvl="3" indent="0">
              <a:lnSpc>
                <a:spcPct val="115000"/>
              </a:lnSpc>
              <a:buClrTx/>
              <a:buSzPct val="100000"/>
            </a:pPr>
            <a:r>
              <a:rPr lang="en-US" altLang="zh-TW" sz="2400" i="1" err="1">
                <a:latin typeface="Courier New" charset="0"/>
                <a:ea typeface="Courier New" charset="0"/>
                <a:cs typeface="Courier New" charset="0"/>
              </a:rPr>
              <a:t>k</a:t>
            </a:r>
            <a:r>
              <a:rPr lang="en-US" altLang="zh-TW" sz="2400" i="1" err="1" smtClean="0">
                <a:latin typeface="Courier New" charset="0"/>
                <a:ea typeface="Courier New" charset="0"/>
                <a:cs typeface="Courier New" charset="0"/>
              </a:rPr>
              <a:t>ubectl</a:t>
            </a:r>
            <a:r>
              <a:rPr lang="en-US" altLang="zh-TW" sz="2400" i="1" smtClean="0">
                <a:latin typeface="Courier New" charset="0"/>
                <a:ea typeface="Courier New" charset="0"/>
                <a:cs typeface="Courier New" charset="0"/>
              </a:rPr>
              <a:t> </a:t>
            </a:r>
            <a:r>
              <a:rPr lang="en-US" altLang="zh-TW" sz="2400" b="1" i="1" smtClean="0">
                <a:latin typeface="Courier New" charset="0"/>
                <a:ea typeface="Courier New" charset="0"/>
                <a:cs typeface="Courier New" charset="0"/>
              </a:rPr>
              <a:t>get</a:t>
            </a:r>
            <a:r>
              <a:rPr lang="en-US" altLang="zh-TW" sz="2400" i="1" smtClean="0">
                <a:latin typeface="Courier New" charset="0"/>
                <a:ea typeface="Courier New" charset="0"/>
                <a:cs typeface="Courier New" charset="0"/>
              </a:rPr>
              <a:t> </a:t>
            </a:r>
            <a:r>
              <a:rPr lang="en-US" altLang="zh-TW" sz="2400" i="1" err="1" smtClean="0">
                <a:latin typeface="Courier New" charset="0"/>
                <a:ea typeface="Courier New" charset="0"/>
                <a:cs typeface="Courier New" charset="0"/>
              </a:rPr>
              <a:t>po</a:t>
            </a:r>
            <a:r>
              <a:rPr lang="en-US" altLang="zh-TW" sz="2400" i="1" smtClean="0">
                <a:latin typeface="Courier New" charset="0"/>
                <a:ea typeface="Courier New" charset="0"/>
                <a:cs typeface="Courier New" charset="0"/>
              </a:rPr>
              <a:t> </a:t>
            </a:r>
            <a:r>
              <a:rPr lang="mr-IN" altLang="zh-TW" sz="2400" i="1" smtClean="0">
                <a:latin typeface="Courier New" charset="0"/>
                <a:ea typeface="Courier New" charset="0"/>
                <a:cs typeface="Courier New" charset="0"/>
              </a:rPr>
              <a:t>–</a:t>
            </a:r>
            <a:r>
              <a:rPr lang="en-US" altLang="zh-TW" sz="2400" i="1" smtClean="0">
                <a:latin typeface="Courier New" charset="0"/>
                <a:ea typeface="Courier New" charset="0"/>
                <a:cs typeface="Courier New" charset="0"/>
              </a:rPr>
              <a:t>o wide</a:t>
            </a:r>
          </a:p>
          <a:p>
            <a:pPr marL="817200" lvl="3" indent="-457200">
              <a:lnSpc>
                <a:spcPct val="115000"/>
              </a:lnSpc>
              <a:buClrTx/>
              <a:buSzPct val="100000"/>
              <a:buFont typeface="Courier New" charset="0"/>
              <a:buChar char="o"/>
            </a:pPr>
            <a:endParaRPr lang="en-US" altLang="zh-TW" sz="2800" smtClean="0">
              <a:latin typeface="Courier New" charset="0"/>
              <a:ea typeface="Courier New" charset="0"/>
              <a:cs typeface="Courier New" charset="0"/>
            </a:endParaRPr>
          </a:p>
        </p:txBody>
      </p:sp>
      <p:pic>
        <p:nvPicPr>
          <p:cNvPr id="6" name="Picture 5"/>
          <p:cNvPicPr>
            <a:picLocks noChangeAspect="1"/>
          </p:cNvPicPr>
          <p:nvPr/>
        </p:nvPicPr>
        <p:blipFill>
          <a:blip r:embed="rId3"/>
          <a:stretch>
            <a:fillRect/>
          </a:stretch>
        </p:blipFill>
        <p:spPr>
          <a:xfrm>
            <a:off x="5928230" y="1832811"/>
            <a:ext cx="2984470" cy="2819400"/>
          </a:xfrm>
          <a:prstGeom prst="rect">
            <a:avLst/>
          </a:prstGeom>
        </p:spPr>
      </p:pic>
    </p:spTree>
    <p:extLst>
      <p:ext uri="{BB962C8B-B14F-4D97-AF65-F5344CB8AC3E}">
        <p14:creationId xmlns:p14="http://schemas.microsoft.com/office/powerpoint/2010/main" val="18768061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1206250" y="1735750"/>
            <a:ext cx="6390000" cy="1159800"/>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E63427"/>
              </a:buClr>
              <a:buSzPct val="25000"/>
              <a:buFont typeface="Helvetica Neue"/>
              <a:buNone/>
            </a:pPr>
            <a:r>
              <a:rPr lang="en-US" altLang="zh-TW" b="1" dirty="0" smtClean="0">
                <a:latin typeface="Courier New" charset="0"/>
                <a:ea typeface="Courier New" charset="0"/>
                <a:cs typeface="Courier New" charset="0"/>
              </a:rPr>
              <a:t>Kubernetes</a:t>
            </a:r>
            <a:r>
              <a:rPr lang="zh-TW" altLang="en-US" b="1" dirty="0" smtClean="0">
                <a:latin typeface="Courier New" charset="0"/>
                <a:ea typeface="Courier New" charset="0"/>
                <a:cs typeface="Courier New" charset="0"/>
              </a:rPr>
              <a:t> </a:t>
            </a:r>
            <a:r>
              <a:rPr lang="en-US" altLang="zh-TW" b="1" dirty="0" smtClean="0">
                <a:latin typeface="Courier New" charset="0"/>
                <a:ea typeface="Courier New" charset="0"/>
                <a:cs typeface="Courier New" charset="0"/>
              </a:rPr>
              <a:t>Essentials</a:t>
            </a:r>
            <a:endParaRPr lang="en-US" b="1" dirty="0">
              <a:latin typeface="Courier New" charset="0"/>
              <a:ea typeface="Courier New" charset="0"/>
              <a:cs typeface="Courier New" charset="0"/>
            </a:endParaRPr>
          </a:p>
        </p:txBody>
      </p:sp>
      <p:sp>
        <p:nvSpPr>
          <p:cNvPr id="373" name="Shape 373"/>
          <p:cNvSpPr txBox="1">
            <a:spLocks noGrp="1"/>
          </p:cNvSpPr>
          <p:nvPr>
            <p:ph type="body" idx="1"/>
          </p:nvPr>
        </p:nvSpPr>
        <p:spPr>
          <a:xfrm>
            <a:off x="1206250" y="3068650"/>
            <a:ext cx="6866400" cy="1029000"/>
          </a:xfrm>
          <a:prstGeom prst="rect">
            <a:avLst/>
          </a:prstGeom>
          <a:noFill/>
          <a:ln>
            <a:noFill/>
          </a:ln>
        </p:spPr>
        <p:txBody>
          <a:bodyPr lIns="91400" tIns="91400" rIns="91400" bIns="91400" anchor="t" anchorCtr="0">
            <a:noAutofit/>
          </a:bodyPr>
          <a:lstStyle/>
          <a:p>
            <a:pPr lvl="0">
              <a:lnSpc>
                <a:spcPct val="115000"/>
              </a:lnSpc>
              <a:buClr>
                <a:srgbClr val="535353"/>
              </a:buClr>
              <a:buSzPct val="25000"/>
            </a:pPr>
            <a:r>
              <a:rPr lang="en-US" altLang="zh-TW" sz="1637" dirty="0" smtClean="0">
                <a:solidFill>
                  <a:srgbClr val="535353"/>
                </a:solidFill>
                <a:latin typeface="Courier New" charset="0"/>
                <a:ea typeface="Courier New" charset="0"/>
                <a:cs typeface="Courier New" charset="0"/>
                <a:sym typeface="Trebuchet MS"/>
              </a:rPr>
              <a:t>Containers,</a:t>
            </a:r>
            <a:r>
              <a:rPr lang="zh-TW" altLang="en-US" sz="1637" dirty="0" smtClean="0">
                <a:solidFill>
                  <a:srgbClr val="535353"/>
                </a:solidFill>
                <a:latin typeface="Courier New" charset="0"/>
                <a:ea typeface="Courier New" charset="0"/>
                <a:cs typeface="Courier New" charset="0"/>
                <a:sym typeface="Trebuchet MS"/>
              </a:rPr>
              <a:t> </a:t>
            </a:r>
            <a:r>
              <a:rPr lang="en-US" altLang="zh-TW" sz="1637" dirty="0">
                <a:solidFill>
                  <a:srgbClr val="535353"/>
                </a:solidFill>
                <a:latin typeface="Courier New" charset="0"/>
                <a:ea typeface="Courier New" charset="0"/>
                <a:cs typeface="Courier New" charset="0"/>
                <a:sym typeface="Trebuchet MS"/>
              </a:rPr>
              <a:t>Docker,</a:t>
            </a:r>
            <a:r>
              <a:rPr lang="zh-TW" altLang="en-US" sz="1637" dirty="0">
                <a:solidFill>
                  <a:srgbClr val="535353"/>
                </a:solidFill>
                <a:latin typeface="Courier New" charset="0"/>
                <a:ea typeface="Courier New" charset="0"/>
                <a:cs typeface="Courier New" charset="0"/>
                <a:sym typeface="Trebuchet MS"/>
              </a:rPr>
              <a:t> </a:t>
            </a:r>
            <a:r>
              <a:rPr lang="en-US" altLang="zh-TW" sz="1637" dirty="0" smtClean="0">
                <a:solidFill>
                  <a:srgbClr val="535353"/>
                </a:solidFill>
                <a:latin typeface="Courier New" charset="0"/>
                <a:ea typeface="Courier New" charset="0"/>
                <a:cs typeface="Courier New" charset="0"/>
                <a:sym typeface="Trebuchet MS"/>
              </a:rPr>
              <a:t>Pods,</a:t>
            </a:r>
            <a:r>
              <a:rPr lang="zh-TW" altLang="en-US" sz="1637" dirty="0" smtClean="0">
                <a:solidFill>
                  <a:srgbClr val="535353"/>
                </a:solidFill>
                <a:latin typeface="Courier New" charset="0"/>
                <a:ea typeface="Courier New" charset="0"/>
                <a:cs typeface="Courier New" charset="0"/>
                <a:sym typeface="Trebuchet MS"/>
              </a:rPr>
              <a:t> </a:t>
            </a:r>
            <a:r>
              <a:rPr lang="en-US" altLang="zh-TW" sz="1637" dirty="0" smtClean="0">
                <a:solidFill>
                  <a:srgbClr val="535353"/>
                </a:solidFill>
                <a:latin typeface="Courier New" charset="0"/>
                <a:ea typeface="Courier New" charset="0"/>
                <a:cs typeface="Courier New" charset="0"/>
                <a:sym typeface="Trebuchet MS"/>
              </a:rPr>
              <a:t>Services,</a:t>
            </a:r>
            <a:r>
              <a:rPr lang="zh-TW" altLang="en-US" sz="1637" dirty="0" smtClean="0">
                <a:solidFill>
                  <a:srgbClr val="535353"/>
                </a:solidFill>
                <a:latin typeface="Courier New" charset="0"/>
                <a:ea typeface="Courier New" charset="0"/>
                <a:cs typeface="Courier New" charset="0"/>
                <a:sym typeface="Trebuchet MS"/>
              </a:rPr>
              <a:t> </a:t>
            </a:r>
            <a:r>
              <a:rPr lang="en-US" altLang="zh-TW" sz="1637" dirty="0" smtClean="0">
                <a:solidFill>
                  <a:srgbClr val="535353"/>
                </a:solidFill>
                <a:latin typeface="Courier New" charset="0"/>
                <a:ea typeface="Courier New" charset="0"/>
                <a:cs typeface="Courier New" charset="0"/>
                <a:sym typeface="Trebuchet MS"/>
              </a:rPr>
              <a:t>Controllers,</a:t>
            </a:r>
            <a:r>
              <a:rPr lang="zh-TW" altLang="en-US" sz="1637" dirty="0" smtClean="0">
                <a:solidFill>
                  <a:srgbClr val="535353"/>
                </a:solidFill>
                <a:latin typeface="Courier New" charset="0"/>
                <a:ea typeface="Courier New" charset="0"/>
                <a:cs typeface="Courier New" charset="0"/>
                <a:sym typeface="Trebuchet MS"/>
              </a:rPr>
              <a:t> </a:t>
            </a:r>
            <a:r>
              <a:rPr lang="en-US" altLang="zh-TW" sz="1637" dirty="0" smtClean="0">
                <a:solidFill>
                  <a:srgbClr val="535353"/>
                </a:solidFill>
                <a:latin typeface="Courier New" charset="0"/>
                <a:ea typeface="Courier New" charset="0"/>
                <a:cs typeface="Courier New" charset="0"/>
                <a:sym typeface="Trebuchet MS"/>
              </a:rPr>
              <a:t>etc.</a:t>
            </a:r>
            <a:endParaRPr lang="en-US" sz="1637" dirty="0">
              <a:solidFill>
                <a:srgbClr val="535353"/>
              </a:solidFill>
              <a:latin typeface="Courier New" charset="0"/>
              <a:ea typeface="Courier New" charset="0"/>
              <a:cs typeface="Courier New" charset="0"/>
              <a:sym typeface="Trebuchet MS"/>
            </a:endParaRPr>
          </a:p>
        </p:txBody>
      </p:sp>
    </p:spTree>
    <p:extLst>
      <p:ext uri="{BB962C8B-B14F-4D97-AF65-F5344CB8AC3E}">
        <p14:creationId xmlns:p14="http://schemas.microsoft.com/office/powerpoint/2010/main" val="9502598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lvl="0">
              <a:buSzPct val="25000"/>
            </a:pPr>
            <a:r>
              <a:rPr lang="en-US" altLang="zh-TW" u="sng" dirty="0">
                <a:latin typeface="Courier New" charset="0"/>
                <a:ea typeface="Courier New" charset="0"/>
                <a:cs typeface="Courier New" charset="0"/>
                <a:sym typeface="Helvetica Neue"/>
              </a:rPr>
              <a:t>Practice the Concepts</a:t>
            </a:r>
            <a:endParaRPr lang="en-US" sz="3600" b="1" i="0" u="sng" strike="noStrike" cap="none" dirty="0">
              <a:solidFill>
                <a:srgbClr val="000000"/>
              </a:solidFill>
              <a:latin typeface="Courier New" charset="0"/>
              <a:ea typeface="Courier New" charset="0"/>
              <a:cs typeface="Courier New" charset="0"/>
              <a:sym typeface="Helvetica Neue"/>
            </a:endParaRPr>
          </a:p>
        </p:txBody>
      </p:sp>
      <p:sp>
        <p:nvSpPr>
          <p:cNvPr id="367" name="Shape 367"/>
          <p:cNvSpPr txBox="1">
            <a:spLocks noGrp="1"/>
          </p:cNvSpPr>
          <p:nvPr>
            <p:ph type="body" idx="1"/>
          </p:nvPr>
        </p:nvSpPr>
        <p:spPr>
          <a:xfrm>
            <a:off x="231300" y="1190775"/>
            <a:ext cx="8681400" cy="3461436"/>
          </a:xfrm>
          <a:prstGeom prst="rect">
            <a:avLst/>
          </a:prstGeom>
          <a:noFill/>
          <a:ln>
            <a:noFill/>
          </a:ln>
        </p:spPr>
        <p:txBody>
          <a:bodyPr lIns="91400" tIns="91400" rIns="91400" bIns="91400" anchor="t" anchorCtr="0">
            <a:noAutofit/>
          </a:bodyPr>
          <a:lstStyle/>
          <a:p>
            <a:pPr marL="180000" lvl="3" indent="-180000">
              <a:lnSpc>
                <a:spcPct val="115000"/>
              </a:lnSpc>
              <a:buClrTx/>
              <a:buSzPct val="100000"/>
              <a:buFont typeface="Arial" charset="0"/>
              <a:buChar char="•"/>
            </a:pPr>
            <a:r>
              <a:rPr lang="en-US" altLang="zh-TW" sz="2800" smtClean="0">
                <a:latin typeface="Courier New" charset="0"/>
                <a:ea typeface="Courier New" charset="0"/>
                <a:cs typeface="Courier New" charset="0"/>
              </a:rPr>
              <a:t> </a:t>
            </a:r>
            <a:r>
              <a:rPr lang="en-US" altLang="zh-TW" sz="2800" smtClean="0">
                <a:solidFill>
                  <a:schemeClr val="accent1"/>
                </a:solidFill>
                <a:latin typeface="Courier New" charset="0"/>
                <a:ea typeface="Courier New" charset="0"/>
                <a:cs typeface="Courier New" charset="0"/>
              </a:rPr>
              <a:t>Service (svc)</a:t>
            </a:r>
          </a:p>
          <a:p>
            <a:pPr marL="457200" lvl="3" indent="0">
              <a:lnSpc>
                <a:spcPct val="115000"/>
              </a:lnSpc>
              <a:buClrTx/>
              <a:buSzPct val="100000"/>
            </a:pPr>
            <a:endParaRPr lang="en-US" altLang="zh-TW" sz="2400" i="1">
              <a:latin typeface="Courier New" charset="0"/>
              <a:ea typeface="Courier New" charset="0"/>
              <a:cs typeface="Courier New" charset="0"/>
            </a:endParaRPr>
          </a:p>
          <a:p>
            <a:pPr marL="360000" lvl="3" indent="0">
              <a:lnSpc>
                <a:spcPct val="115000"/>
              </a:lnSpc>
              <a:buClrTx/>
              <a:buSzPct val="100000"/>
            </a:pPr>
            <a:r>
              <a:rPr lang="en-US" altLang="zh-TW" sz="2400" i="1" err="1">
                <a:latin typeface="Courier New" charset="0"/>
                <a:ea typeface="Courier New" charset="0"/>
                <a:cs typeface="Courier New" charset="0"/>
              </a:rPr>
              <a:t>kubectl</a:t>
            </a:r>
            <a:r>
              <a:rPr lang="en-US" altLang="zh-TW" sz="2400" i="1">
                <a:latin typeface="Courier New" charset="0"/>
                <a:ea typeface="Courier New" charset="0"/>
                <a:cs typeface="Courier New" charset="0"/>
              </a:rPr>
              <a:t> create </a:t>
            </a:r>
            <a:r>
              <a:rPr lang="mr-IN" altLang="zh-TW" sz="2400" i="1">
                <a:latin typeface="Courier New" charset="0"/>
                <a:ea typeface="Courier New" charset="0"/>
                <a:cs typeface="Courier New" charset="0"/>
              </a:rPr>
              <a:t>–</a:t>
            </a:r>
            <a:r>
              <a:rPr lang="en-US" altLang="zh-TW" sz="2400" i="1">
                <a:latin typeface="Courier New" charset="0"/>
                <a:ea typeface="Courier New" charset="0"/>
                <a:cs typeface="Courier New" charset="0"/>
              </a:rPr>
              <a:t>f </a:t>
            </a:r>
            <a:r>
              <a:rPr lang="en-US" altLang="zh-TW" sz="2400" i="1" err="1" smtClean="0">
                <a:latin typeface="Courier New" charset="0"/>
                <a:ea typeface="Courier New" charset="0"/>
                <a:cs typeface="Courier New" charset="0"/>
              </a:rPr>
              <a:t>service.yml</a:t>
            </a:r>
            <a:endParaRPr lang="en-US" altLang="zh-TW" sz="2400" i="1">
              <a:latin typeface="Courier New" charset="0"/>
              <a:ea typeface="Courier New" charset="0"/>
              <a:cs typeface="Courier New" charset="0"/>
            </a:endParaRPr>
          </a:p>
          <a:p>
            <a:pPr marL="360000" lvl="3" indent="0">
              <a:lnSpc>
                <a:spcPct val="115000"/>
              </a:lnSpc>
              <a:buClrTx/>
              <a:buSzPct val="100000"/>
            </a:pPr>
            <a:r>
              <a:rPr lang="en-US" altLang="zh-TW" sz="2400" i="1" err="1">
                <a:latin typeface="Courier New" charset="0"/>
                <a:ea typeface="Courier New" charset="0"/>
                <a:cs typeface="Courier New" charset="0"/>
              </a:rPr>
              <a:t>kubectl</a:t>
            </a:r>
            <a:r>
              <a:rPr lang="en-US" altLang="zh-TW" sz="2400" i="1">
                <a:latin typeface="Courier New" charset="0"/>
                <a:ea typeface="Courier New" charset="0"/>
                <a:cs typeface="Courier New" charset="0"/>
              </a:rPr>
              <a:t> get </a:t>
            </a:r>
            <a:r>
              <a:rPr lang="en-US" altLang="zh-TW" sz="2400" i="1" smtClean="0">
                <a:latin typeface="Courier New" charset="0"/>
                <a:ea typeface="Courier New" charset="0"/>
                <a:cs typeface="Courier New" charset="0"/>
              </a:rPr>
              <a:t>svc</a:t>
            </a:r>
          </a:p>
          <a:p>
            <a:pPr marL="360000" lvl="3" indent="0">
              <a:lnSpc>
                <a:spcPct val="115000"/>
              </a:lnSpc>
              <a:buClrTx/>
              <a:buSzPct val="100000"/>
            </a:pPr>
            <a:r>
              <a:rPr lang="en-US" altLang="zh-TW" sz="2400" i="1">
                <a:latin typeface="Courier New" charset="0"/>
                <a:ea typeface="Courier New" charset="0"/>
                <a:cs typeface="Courier New" charset="0"/>
              </a:rPr>
              <a:t>c</a:t>
            </a:r>
            <a:r>
              <a:rPr lang="en-US" altLang="zh-TW" sz="2400" i="1" smtClean="0">
                <a:latin typeface="Courier New" charset="0"/>
                <a:ea typeface="Courier New" charset="0"/>
                <a:cs typeface="Courier New" charset="0"/>
              </a:rPr>
              <a:t>url minikube:3xxxx</a:t>
            </a:r>
            <a:endParaRPr lang="en-US" altLang="zh-TW" sz="2400" i="1">
              <a:latin typeface="Courier New" charset="0"/>
              <a:ea typeface="Courier New" charset="0"/>
              <a:cs typeface="Courier New" charset="0"/>
            </a:endParaRPr>
          </a:p>
          <a:p>
            <a:pPr marL="457200" lvl="3" indent="0">
              <a:lnSpc>
                <a:spcPct val="115000"/>
              </a:lnSpc>
              <a:buClrTx/>
              <a:buSzPct val="100000"/>
            </a:pPr>
            <a:endParaRPr lang="en-US" altLang="zh-TW" sz="2800" smtClean="0">
              <a:latin typeface="Courier New" charset="0"/>
              <a:ea typeface="Courier New" charset="0"/>
              <a:cs typeface="Courier New" charset="0"/>
            </a:endParaRPr>
          </a:p>
        </p:txBody>
      </p:sp>
      <p:pic>
        <p:nvPicPr>
          <p:cNvPr id="6" name="Picture 5"/>
          <p:cNvPicPr>
            <a:picLocks noChangeAspect="1"/>
          </p:cNvPicPr>
          <p:nvPr/>
        </p:nvPicPr>
        <p:blipFill>
          <a:blip r:embed="rId3"/>
          <a:stretch>
            <a:fillRect/>
          </a:stretch>
        </p:blipFill>
        <p:spPr>
          <a:xfrm>
            <a:off x="6139386" y="1642311"/>
            <a:ext cx="2773314" cy="3009900"/>
          </a:xfrm>
          <a:prstGeom prst="rect">
            <a:avLst/>
          </a:prstGeom>
        </p:spPr>
      </p:pic>
    </p:spTree>
    <p:extLst>
      <p:ext uri="{BB962C8B-B14F-4D97-AF65-F5344CB8AC3E}">
        <p14:creationId xmlns:p14="http://schemas.microsoft.com/office/powerpoint/2010/main" val="17689401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lvl="0">
              <a:buSzPct val="25000"/>
            </a:pPr>
            <a:r>
              <a:rPr lang="en-US" altLang="zh-TW" u="sng" dirty="0">
                <a:latin typeface="Courier New" charset="0"/>
                <a:ea typeface="Courier New" charset="0"/>
                <a:cs typeface="Courier New" charset="0"/>
                <a:sym typeface="Helvetica Neue"/>
              </a:rPr>
              <a:t>Practice the Concepts</a:t>
            </a:r>
            <a:endParaRPr lang="en-US" sz="3600" b="1" i="0" u="sng" strike="noStrike" cap="none" dirty="0">
              <a:solidFill>
                <a:srgbClr val="000000"/>
              </a:solidFill>
              <a:latin typeface="Courier New" charset="0"/>
              <a:ea typeface="Courier New" charset="0"/>
              <a:cs typeface="Courier New" charset="0"/>
              <a:sym typeface="Helvetica Neue"/>
            </a:endParaRPr>
          </a:p>
        </p:txBody>
      </p:sp>
      <p:sp>
        <p:nvSpPr>
          <p:cNvPr id="367" name="Shape 367"/>
          <p:cNvSpPr txBox="1">
            <a:spLocks noGrp="1"/>
          </p:cNvSpPr>
          <p:nvPr>
            <p:ph type="body" idx="1"/>
          </p:nvPr>
        </p:nvSpPr>
        <p:spPr>
          <a:xfrm>
            <a:off x="231300" y="1190775"/>
            <a:ext cx="8681400" cy="3461436"/>
          </a:xfrm>
          <a:prstGeom prst="rect">
            <a:avLst/>
          </a:prstGeom>
          <a:noFill/>
          <a:ln>
            <a:noFill/>
          </a:ln>
        </p:spPr>
        <p:txBody>
          <a:bodyPr lIns="91400" tIns="91400" rIns="91400" bIns="91400" anchor="t" anchorCtr="0">
            <a:noAutofit/>
          </a:bodyPr>
          <a:lstStyle/>
          <a:p>
            <a:pPr marL="180000" lvl="3" indent="-180000">
              <a:lnSpc>
                <a:spcPct val="115000"/>
              </a:lnSpc>
              <a:buClrTx/>
              <a:buSzPct val="100000"/>
              <a:buFont typeface="Arial" charset="0"/>
              <a:buChar char="•"/>
            </a:pPr>
            <a:r>
              <a:rPr lang="en-US" altLang="zh-TW" sz="2800" smtClean="0">
                <a:latin typeface="Courier New" charset="0"/>
                <a:ea typeface="Courier New" charset="0"/>
                <a:cs typeface="Courier New" charset="0"/>
              </a:rPr>
              <a:t> </a:t>
            </a:r>
            <a:r>
              <a:rPr lang="en-US" altLang="zh-TW" sz="2800" smtClean="0">
                <a:solidFill>
                  <a:schemeClr val="accent1"/>
                </a:solidFill>
                <a:latin typeface="Courier New" charset="0"/>
                <a:ea typeface="Courier New" charset="0"/>
                <a:cs typeface="Courier New" charset="0"/>
              </a:rPr>
              <a:t>Deployment (deploy)</a:t>
            </a:r>
          </a:p>
          <a:p>
            <a:pPr marL="457200" lvl="3" indent="0">
              <a:lnSpc>
                <a:spcPct val="115000"/>
              </a:lnSpc>
              <a:buClrTx/>
              <a:buSzPct val="100000"/>
            </a:pPr>
            <a:endParaRPr lang="en-US" altLang="zh-TW" sz="2400" i="1">
              <a:latin typeface="Courier New" charset="0"/>
              <a:ea typeface="Courier New" charset="0"/>
              <a:cs typeface="Courier New" charset="0"/>
            </a:endParaRPr>
          </a:p>
          <a:p>
            <a:pPr marL="360000" lvl="3" indent="0">
              <a:lnSpc>
                <a:spcPct val="115000"/>
              </a:lnSpc>
              <a:buClrTx/>
              <a:buSzPct val="100000"/>
            </a:pPr>
            <a:r>
              <a:rPr lang="en-US" altLang="zh-TW" sz="2400" i="1" err="1">
                <a:latin typeface="Courier New" charset="0"/>
                <a:ea typeface="Courier New" charset="0"/>
                <a:cs typeface="Courier New" charset="0"/>
              </a:rPr>
              <a:t>kubectl</a:t>
            </a:r>
            <a:r>
              <a:rPr lang="en-US" altLang="zh-TW" sz="2400" i="1">
                <a:latin typeface="Courier New" charset="0"/>
                <a:ea typeface="Courier New" charset="0"/>
                <a:cs typeface="Courier New" charset="0"/>
              </a:rPr>
              <a:t> create </a:t>
            </a:r>
            <a:r>
              <a:rPr lang="mr-IN" altLang="zh-TW" sz="2400" i="1">
                <a:latin typeface="Courier New" charset="0"/>
                <a:ea typeface="Courier New" charset="0"/>
                <a:cs typeface="Courier New" charset="0"/>
              </a:rPr>
              <a:t>–</a:t>
            </a:r>
            <a:r>
              <a:rPr lang="en-US" altLang="zh-TW" sz="2400" i="1">
                <a:latin typeface="Courier New" charset="0"/>
                <a:ea typeface="Courier New" charset="0"/>
                <a:cs typeface="Courier New" charset="0"/>
              </a:rPr>
              <a:t>f </a:t>
            </a:r>
            <a:r>
              <a:rPr lang="en-US" altLang="zh-TW" sz="2400" i="1" err="1" smtClean="0">
                <a:latin typeface="Courier New" charset="0"/>
                <a:ea typeface="Courier New" charset="0"/>
                <a:cs typeface="Courier New" charset="0"/>
              </a:rPr>
              <a:t>deploy.yml</a:t>
            </a:r>
            <a:endParaRPr lang="en-US" altLang="zh-TW" sz="2400" i="1">
              <a:latin typeface="Courier New" charset="0"/>
              <a:ea typeface="Courier New" charset="0"/>
              <a:cs typeface="Courier New" charset="0"/>
            </a:endParaRPr>
          </a:p>
          <a:p>
            <a:pPr marL="360000" lvl="3" indent="0">
              <a:lnSpc>
                <a:spcPct val="115000"/>
              </a:lnSpc>
              <a:buClrTx/>
              <a:buSzPct val="100000"/>
            </a:pPr>
            <a:r>
              <a:rPr lang="en-US" altLang="zh-TW" sz="2400" i="1" err="1">
                <a:latin typeface="Courier New" charset="0"/>
                <a:ea typeface="Courier New" charset="0"/>
                <a:cs typeface="Courier New" charset="0"/>
              </a:rPr>
              <a:t>kubectl</a:t>
            </a:r>
            <a:r>
              <a:rPr lang="en-US" altLang="zh-TW" sz="2400" i="1">
                <a:latin typeface="Courier New" charset="0"/>
                <a:ea typeface="Courier New" charset="0"/>
                <a:cs typeface="Courier New" charset="0"/>
              </a:rPr>
              <a:t> get </a:t>
            </a:r>
            <a:r>
              <a:rPr lang="en-US" altLang="zh-TW" sz="2400" i="1" smtClean="0">
                <a:latin typeface="Courier New" charset="0"/>
                <a:ea typeface="Courier New" charset="0"/>
                <a:cs typeface="Courier New" charset="0"/>
              </a:rPr>
              <a:t>deploy</a:t>
            </a:r>
          </a:p>
          <a:p>
            <a:pPr marL="360000" lvl="3" indent="0">
              <a:lnSpc>
                <a:spcPct val="115000"/>
              </a:lnSpc>
              <a:buClrTx/>
              <a:buSzPct val="100000"/>
            </a:pPr>
            <a:r>
              <a:rPr lang="en-US" altLang="zh-TW" sz="2400" i="1" err="1" smtClean="0">
                <a:latin typeface="Courier New" charset="0"/>
                <a:ea typeface="Courier New" charset="0"/>
                <a:cs typeface="Courier New" charset="0"/>
              </a:rPr>
              <a:t>kubectl</a:t>
            </a:r>
            <a:r>
              <a:rPr lang="en-US" altLang="zh-TW" sz="2400" i="1" smtClean="0">
                <a:latin typeface="Courier New" charset="0"/>
                <a:ea typeface="Courier New" charset="0"/>
                <a:cs typeface="Courier New" charset="0"/>
              </a:rPr>
              <a:t> get </a:t>
            </a:r>
            <a:r>
              <a:rPr lang="en-US" altLang="zh-TW" sz="2400" i="1" err="1" smtClean="0">
                <a:latin typeface="Courier New" charset="0"/>
                <a:ea typeface="Courier New" charset="0"/>
                <a:cs typeface="Courier New" charset="0"/>
              </a:rPr>
              <a:t>rs</a:t>
            </a:r>
            <a:endParaRPr lang="en-US" altLang="zh-TW" sz="2400" i="1" smtClean="0">
              <a:latin typeface="Courier New" charset="0"/>
              <a:ea typeface="Courier New" charset="0"/>
              <a:cs typeface="Courier New" charset="0"/>
            </a:endParaRPr>
          </a:p>
          <a:p>
            <a:pPr marL="360000" lvl="3" indent="0">
              <a:lnSpc>
                <a:spcPct val="115000"/>
              </a:lnSpc>
              <a:buClrTx/>
              <a:buSzPct val="100000"/>
            </a:pPr>
            <a:r>
              <a:rPr lang="en-US" altLang="zh-TW" sz="2400" i="1" err="1" smtClean="0">
                <a:latin typeface="Courier New" charset="0"/>
                <a:ea typeface="Courier New" charset="0"/>
                <a:cs typeface="Courier New" charset="0"/>
              </a:rPr>
              <a:t>kubectl</a:t>
            </a:r>
            <a:r>
              <a:rPr lang="zh-TW" altLang="en-US" sz="2400" i="1" smtClean="0">
                <a:latin typeface="Courier New" charset="0"/>
                <a:ea typeface="Courier New" charset="0"/>
                <a:cs typeface="Courier New" charset="0"/>
              </a:rPr>
              <a:t> </a:t>
            </a:r>
            <a:r>
              <a:rPr lang="en-US" altLang="zh-TW" sz="2400" i="1" smtClean="0">
                <a:latin typeface="Courier New" charset="0"/>
                <a:ea typeface="Courier New" charset="0"/>
                <a:cs typeface="Courier New" charset="0"/>
              </a:rPr>
              <a:t>get</a:t>
            </a:r>
            <a:r>
              <a:rPr lang="zh-TW" altLang="en-US" sz="2400" i="1" smtClean="0">
                <a:latin typeface="Courier New" charset="0"/>
                <a:ea typeface="Courier New" charset="0"/>
                <a:cs typeface="Courier New" charset="0"/>
              </a:rPr>
              <a:t> </a:t>
            </a:r>
            <a:r>
              <a:rPr lang="en-US" altLang="zh-TW" sz="2400" i="1" err="1" smtClean="0">
                <a:latin typeface="Courier New" charset="0"/>
                <a:ea typeface="Courier New" charset="0"/>
                <a:cs typeface="Courier New" charset="0"/>
              </a:rPr>
              <a:t>po</a:t>
            </a:r>
            <a:endParaRPr lang="en-US" altLang="zh-TW" sz="2400" i="1">
              <a:latin typeface="Courier New" charset="0"/>
              <a:ea typeface="Courier New" charset="0"/>
              <a:cs typeface="Courier New" charset="0"/>
            </a:endParaRPr>
          </a:p>
          <a:p>
            <a:pPr marL="457200" lvl="3" indent="0">
              <a:lnSpc>
                <a:spcPct val="115000"/>
              </a:lnSpc>
              <a:buClrTx/>
              <a:buSzPct val="100000"/>
            </a:pPr>
            <a:endParaRPr lang="en-US" altLang="zh-TW" sz="2800" smtClean="0">
              <a:latin typeface="Courier New" charset="0"/>
              <a:ea typeface="Courier New" charset="0"/>
              <a:cs typeface="Courier New" charset="0"/>
            </a:endParaRPr>
          </a:p>
        </p:txBody>
      </p:sp>
      <p:pic>
        <p:nvPicPr>
          <p:cNvPr id="6" name="Picture 5"/>
          <p:cNvPicPr>
            <a:picLocks noChangeAspect="1"/>
          </p:cNvPicPr>
          <p:nvPr/>
        </p:nvPicPr>
        <p:blipFill>
          <a:blip r:embed="rId3"/>
          <a:stretch>
            <a:fillRect/>
          </a:stretch>
        </p:blipFill>
        <p:spPr>
          <a:xfrm>
            <a:off x="6076276" y="1415845"/>
            <a:ext cx="2836424" cy="3236366"/>
          </a:xfrm>
          <a:prstGeom prst="rect">
            <a:avLst/>
          </a:prstGeom>
        </p:spPr>
      </p:pic>
    </p:spTree>
    <p:extLst>
      <p:ext uri="{BB962C8B-B14F-4D97-AF65-F5344CB8AC3E}">
        <p14:creationId xmlns:p14="http://schemas.microsoft.com/office/powerpoint/2010/main" val="1754279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altLang="zh-TW" u="sng" smtClean="0">
                <a:latin typeface="Courier New" charset="0"/>
                <a:ea typeface="Courier New" charset="0"/>
                <a:cs typeface="Courier New" charset="0"/>
                <a:sym typeface="Helvetica Neue"/>
              </a:rPr>
              <a:t>Kubernetes Dashboard</a:t>
            </a:r>
            <a:endParaRPr lang="en-US" sz="3600" b="1" i="0" u="sng" strike="noStrike" cap="none">
              <a:solidFill>
                <a:srgbClr val="000000"/>
              </a:solidFill>
              <a:latin typeface="Courier New" charset="0"/>
              <a:ea typeface="Courier New" charset="0"/>
              <a:cs typeface="Courier New" charset="0"/>
              <a:sym typeface="Helvetica Neue"/>
            </a:endParaRPr>
          </a:p>
        </p:txBody>
      </p:sp>
      <p:sp>
        <p:nvSpPr>
          <p:cNvPr id="367" name="Shape 367"/>
          <p:cNvSpPr txBox="1">
            <a:spLocks noGrp="1"/>
          </p:cNvSpPr>
          <p:nvPr>
            <p:ph type="body" idx="1"/>
          </p:nvPr>
        </p:nvSpPr>
        <p:spPr>
          <a:xfrm>
            <a:off x="231300" y="1190775"/>
            <a:ext cx="8681400" cy="3461436"/>
          </a:xfrm>
          <a:prstGeom prst="rect">
            <a:avLst/>
          </a:prstGeom>
          <a:noFill/>
          <a:ln>
            <a:noFill/>
          </a:ln>
        </p:spPr>
        <p:txBody>
          <a:bodyPr lIns="91400" tIns="91400" rIns="91400" bIns="91400" anchor="t" anchorCtr="0">
            <a:noAutofit/>
          </a:bodyPr>
          <a:lstStyle/>
          <a:p>
            <a:pPr marL="457200" lvl="3" indent="0">
              <a:lnSpc>
                <a:spcPct val="115000"/>
              </a:lnSpc>
              <a:buClrTx/>
              <a:buSzPct val="100000"/>
            </a:pPr>
            <a:endParaRPr lang="en-US" altLang="zh-TW" sz="2400" i="1" smtClean="0">
              <a:latin typeface="Courier New" charset="0"/>
              <a:ea typeface="Courier New" charset="0"/>
              <a:cs typeface="Courier New" charset="0"/>
            </a:endParaRPr>
          </a:p>
          <a:p>
            <a:pPr marL="360000" lvl="3" indent="0">
              <a:lnSpc>
                <a:spcPct val="115000"/>
              </a:lnSpc>
              <a:buClrTx/>
              <a:buSzPct val="100000"/>
            </a:pPr>
            <a:r>
              <a:rPr lang="en-US" altLang="zh-TW" sz="2400" i="1" smtClean="0">
                <a:latin typeface="Courier New" charset="0"/>
                <a:ea typeface="Courier New" charset="0"/>
                <a:cs typeface="Courier New" charset="0"/>
              </a:rPr>
              <a:t>#minikube dashboard</a:t>
            </a:r>
          </a:p>
          <a:p>
            <a:pPr marL="360000" lvl="3" indent="0">
              <a:lnSpc>
                <a:spcPct val="115000"/>
              </a:lnSpc>
              <a:buClrTx/>
              <a:buSzPct val="100000"/>
            </a:pPr>
            <a:endParaRPr lang="en-US" altLang="zh-TW" sz="2400" i="1">
              <a:latin typeface="Courier New" charset="0"/>
              <a:ea typeface="Courier New" charset="0"/>
              <a:cs typeface="Courier New" charset="0"/>
            </a:endParaRPr>
          </a:p>
          <a:p>
            <a:pPr marL="360000" lvl="3" indent="0">
              <a:lnSpc>
                <a:spcPct val="115000"/>
              </a:lnSpc>
              <a:buClrTx/>
              <a:buSzPct val="100000"/>
            </a:pPr>
            <a:r>
              <a:rPr lang="en-US" altLang="zh-TW" sz="2400" i="1" smtClean="0">
                <a:latin typeface="Courier New" charset="0"/>
                <a:ea typeface="Courier New" charset="0"/>
                <a:cs typeface="Courier New" charset="0"/>
              </a:rPr>
              <a:t>192.168.99.100:30000</a:t>
            </a:r>
          </a:p>
        </p:txBody>
      </p:sp>
    </p:spTree>
    <p:extLst>
      <p:ext uri="{BB962C8B-B14F-4D97-AF65-F5344CB8AC3E}">
        <p14:creationId xmlns:p14="http://schemas.microsoft.com/office/powerpoint/2010/main" val="20762764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1206250" y="1735750"/>
            <a:ext cx="6390000" cy="1159800"/>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E63427"/>
              </a:buClr>
              <a:buSzPct val="25000"/>
              <a:buFont typeface="Helvetica Neue"/>
              <a:buNone/>
            </a:pPr>
            <a:r>
              <a:rPr lang="en-US" b="1" err="1">
                <a:latin typeface="Courier New" charset="0"/>
                <a:ea typeface="Courier New" charset="0"/>
                <a:cs typeface="Courier New" charset="0"/>
              </a:rPr>
              <a:t>k</a:t>
            </a:r>
            <a:r>
              <a:rPr lang="en-US" b="1" err="1" smtClean="0">
                <a:latin typeface="Courier New" charset="0"/>
                <a:ea typeface="Courier New" charset="0"/>
                <a:cs typeface="Courier New" charset="0"/>
              </a:rPr>
              <a:t>ubectl</a:t>
            </a:r>
            <a:r>
              <a:rPr lang="en-US" b="1" smtClean="0">
                <a:latin typeface="Courier New" charset="0"/>
                <a:ea typeface="Courier New" charset="0"/>
                <a:cs typeface="Courier New" charset="0"/>
              </a:rPr>
              <a:t> Commands</a:t>
            </a:r>
            <a:endParaRPr lang="en-US" b="1">
              <a:latin typeface="Courier New" charset="0"/>
              <a:ea typeface="Courier New" charset="0"/>
              <a:cs typeface="Courier New" charset="0"/>
            </a:endParaRPr>
          </a:p>
        </p:txBody>
      </p:sp>
      <p:sp>
        <p:nvSpPr>
          <p:cNvPr id="2" name="Text Placeholder 1"/>
          <p:cNvSpPr>
            <a:spLocks noGrp="1"/>
          </p:cNvSpPr>
          <p:nvPr>
            <p:ph type="body" idx="1"/>
          </p:nvPr>
        </p:nvSpPr>
        <p:spPr/>
        <p:txBody>
          <a:bodyPr/>
          <a:lstStyle/>
          <a:p>
            <a:r>
              <a:rPr lang="en-US" smtClean="0">
                <a:latin typeface="Courier New" charset="0"/>
                <a:ea typeface="Courier New" charset="0"/>
                <a:cs typeface="Courier New" charset="0"/>
              </a:rPr>
              <a:t>Introduction to frequently used commands</a:t>
            </a:r>
            <a:endParaRPr lang="en-US">
              <a:latin typeface="Courier New" charset="0"/>
              <a:ea typeface="Courier New" charset="0"/>
              <a:cs typeface="Courier New" charset="0"/>
            </a:endParaRPr>
          </a:p>
        </p:txBody>
      </p:sp>
    </p:spTree>
    <p:extLst>
      <p:ext uri="{BB962C8B-B14F-4D97-AF65-F5344CB8AC3E}">
        <p14:creationId xmlns:p14="http://schemas.microsoft.com/office/powerpoint/2010/main" val="9097130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11" name="Picture 10"/>
          <p:cNvPicPr>
            <a:picLocks noChangeAspect="1"/>
          </p:cNvPicPr>
          <p:nvPr/>
        </p:nvPicPr>
        <p:blipFill rotWithShape="1">
          <a:blip r:embed="rId3"/>
          <a:srcRect r="19196" b="90674"/>
          <a:stretch/>
        </p:blipFill>
        <p:spPr>
          <a:xfrm>
            <a:off x="226716" y="1572592"/>
            <a:ext cx="8682546" cy="626301"/>
          </a:xfrm>
          <a:prstGeom prst="rect">
            <a:avLst/>
          </a:prstGeom>
        </p:spPr>
      </p:pic>
      <p:sp>
        <p:nvSpPr>
          <p:cNvPr id="8" name="Shape 366"/>
          <p:cNvSpPr txBox="1">
            <a:spLocks noGrp="1"/>
          </p:cNvSpPr>
          <p:nvPr>
            <p:ph type="title"/>
          </p:nvPr>
        </p:nvSpPr>
        <p:spPr>
          <a:xfrm>
            <a:off x="230154" y="334878"/>
            <a:ext cx="8681400" cy="732489"/>
          </a:xfrm>
          <a:prstGeom prst="rect">
            <a:avLst/>
          </a:prstGeom>
          <a:noFill/>
          <a:ln>
            <a:noFill/>
          </a:ln>
        </p:spPr>
        <p:txBody>
          <a:bodyPr lIns="91400" tIns="91400" rIns="91400" bIns="91400" anchor="t" anchorCtr="0">
            <a:noAutofit/>
          </a:bodyPr>
          <a:lstStyle/>
          <a:p>
            <a:pPr>
              <a:lnSpc>
                <a:spcPct val="70000"/>
              </a:lnSpc>
              <a:buSzPct val="25000"/>
            </a:pPr>
            <a:r>
              <a:rPr lang="en-US" dirty="0" err="1">
                <a:latin typeface="Courier New" charset="0"/>
                <a:ea typeface="Courier New" charset="0"/>
                <a:cs typeface="Courier New" charset="0"/>
              </a:rPr>
              <a:t>k</a:t>
            </a:r>
            <a:r>
              <a:rPr lang="en-US" dirty="0" err="1" smtClean="0">
                <a:latin typeface="Courier New" charset="0"/>
                <a:ea typeface="Courier New" charset="0"/>
                <a:cs typeface="Courier New" charset="0"/>
              </a:rPr>
              <a:t>ubectl</a:t>
            </a:r>
            <a:r>
              <a:rPr lang="en-US" dirty="0" smtClean="0">
                <a:latin typeface="Courier New" charset="0"/>
                <a:ea typeface="Courier New" charset="0"/>
                <a:cs typeface="Courier New" charset="0"/>
              </a:rPr>
              <a:t> cluster-info [OPTIONS]</a:t>
            </a:r>
            <a:endParaRPr lang="en-US" sz="2400" b="1" i="0" u="sng" strike="noStrike" cap="none" dirty="0">
              <a:solidFill>
                <a:srgbClr val="000000"/>
              </a:solidFill>
              <a:latin typeface="Courier New" charset="0"/>
              <a:ea typeface="Courier New" charset="0"/>
              <a:cs typeface="Courier New" charset="0"/>
              <a:sym typeface="Helvetica Neue"/>
            </a:endParaRPr>
          </a:p>
        </p:txBody>
      </p:sp>
      <p:sp>
        <p:nvSpPr>
          <p:cNvPr id="9" name="Shape 367"/>
          <p:cNvSpPr txBox="1">
            <a:spLocks noGrp="1"/>
          </p:cNvSpPr>
          <p:nvPr>
            <p:ph type="body" idx="1"/>
          </p:nvPr>
        </p:nvSpPr>
        <p:spPr>
          <a:xfrm>
            <a:off x="230154" y="1067367"/>
            <a:ext cx="8681400" cy="505225"/>
          </a:xfrm>
          <a:prstGeom prst="rect">
            <a:avLst/>
          </a:prstGeom>
          <a:noFill/>
          <a:ln>
            <a:noFill/>
          </a:ln>
        </p:spPr>
        <p:txBody>
          <a:bodyPr lIns="91400" tIns="91400" rIns="91400" bIns="91400" anchor="t" anchorCtr="0">
            <a:noAutofit/>
          </a:bodyPr>
          <a:lstStyle/>
          <a:p>
            <a:pPr marL="300789" marR="0" lvl="0" indent="-300789" algn="r" defTabSz="914400" eaLnBrk="1" fontAlgn="auto" latinLnBrk="0" hangingPunct="1">
              <a:lnSpc>
                <a:spcPct val="115000"/>
              </a:lnSpc>
              <a:spcBef>
                <a:spcPts val="0"/>
              </a:spcBef>
              <a:spcAft>
                <a:spcPts val="0"/>
              </a:spcAft>
              <a:buClrTx/>
              <a:buSzPct val="100000"/>
              <a:buFont typeface="Trebuchet MS"/>
              <a:buNone/>
              <a:tabLst/>
              <a:defRPr/>
            </a:pPr>
            <a:r>
              <a:rPr lang="en-US" sz="1800" dirty="0" smtClean="0">
                <a:latin typeface="Courier New" charset="0"/>
                <a:ea typeface="Courier New" charset="0"/>
                <a:cs typeface="Courier New" charset="0"/>
                <a:sym typeface="Trebuchet MS"/>
              </a:rPr>
              <a:t>Display cluster information</a:t>
            </a:r>
          </a:p>
        </p:txBody>
      </p:sp>
      <p:sp>
        <p:nvSpPr>
          <p:cNvPr id="10" name="Shape 367"/>
          <p:cNvSpPr txBox="1">
            <a:spLocks/>
          </p:cNvSpPr>
          <p:nvPr/>
        </p:nvSpPr>
        <p:spPr>
          <a:xfrm>
            <a:off x="227862" y="2204808"/>
            <a:ext cx="8681400" cy="998620"/>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pPr marL="300789" indent="-300789">
              <a:lnSpc>
                <a:spcPct val="115000"/>
              </a:lnSpc>
              <a:buClrTx/>
              <a:buSzPct val="100000"/>
              <a:buFont typeface="Trebuchet MS"/>
              <a:buNone/>
              <a:defRPr/>
            </a:pPr>
            <a:r>
              <a:rPr lang="en-US" sz="1800" dirty="0">
                <a:latin typeface="Courier New" charset="0"/>
                <a:ea typeface="Courier New" charset="0"/>
                <a:cs typeface="Courier New" charset="0"/>
                <a:sym typeface="Trebuchet MS"/>
              </a:rPr>
              <a:t>c</a:t>
            </a:r>
            <a:r>
              <a:rPr lang="en-US" sz="1800" dirty="0" smtClean="0">
                <a:latin typeface="Courier New" charset="0"/>
                <a:ea typeface="Courier New" charset="0"/>
                <a:cs typeface="Courier New" charset="0"/>
                <a:sym typeface="Trebuchet MS"/>
              </a:rPr>
              <a:t>ommon </a:t>
            </a:r>
            <a:r>
              <a:rPr lang="en-US" altLang="zh-TW" sz="1800" dirty="0" smtClean="0">
                <a:latin typeface="Courier New" charset="0"/>
                <a:ea typeface="Courier New" charset="0"/>
                <a:cs typeface="Courier New" charset="0"/>
                <a:sym typeface="Trebuchet MS"/>
              </a:rPr>
              <a:t>options</a:t>
            </a:r>
            <a:r>
              <a:rPr lang="en-US" sz="1800" dirty="0" smtClean="0">
                <a:latin typeface="Courier New" charset="0"/>
                <a:ea typeface="Courier New" charset="0"/>
                <a:cs typeface="Courier New" charset="0"/>
                <a:sym typeface="Trebuchet MS"/>
              </a:rPr>
              <a:t>:</a:t>
            </a:r>
          </a:p>
          <a:p>
            <a:pPr marL="300789" indent="-300789">
              <a:lnSpc>
                <a:spcPct val="115000"/>
              </a:lnSpc>
              <a:buClrTx/>
              <a:buSzPct val="100000"/>
              <a:defRPr/>
            </a:pPr>
            <a:r>
              <a:rPr lang="en-US" sz="1800" dirty="0" smtClean="0">
                <a:latin typeface="Courier New" charset="0"/>
                <a:ea typeface="Courier New" charset="0"/>
                <a:cs typeface="Courier New" charset="0"/>
                <a:sym typeface="Trebuchet MS"/>
              </a:rPr>
              <a:t>--help		</a:t>
            </a:r>
            <a:r>
              <a:rPr lang="en-US" sz="1400" dirty="0" smtClean="0">
                <a:latin typeface="Courier New" charset="0"/>
                <a:ea typeface="Courier New" charset="0"/>
                <a:cs typeface="Courier New" charset="0"/>
                <a:sym typeface="Trebuchet MS"/>
              </a:rPr>
              <a:t>show all [</a:t>
            </a:r>
            <a:r>
              <a:rPr lang="en-US" altLang="zh-TW" sz="1400" dirty="0" smtClean="0">
                <a:latin typeface="Courier New" charset="0"/>
                <a:ea typeface="Courier New" charset="0"/>
                <a:cs typeface="Courier New" charset="0"/>
                <a:sym typeface="Trebuchet MS"/>
              </a:rPr>
              <a:t>flags</a:t>
            </a:r>
            <a:r>
              <a:rPr lang="en-US" sz="1400" dirty="0" smtClean="0">
                <a:latin typeface="Courier New" charset="0"/>
                <a:ea typeface="Courier New" charset="0"/>
                <a:cs typeface="Courier New" charset="0"/>
                <a:sym typeface="Trebuchet MS"/>
              </a:rPr>
              <a:t>]</a:t>
            </a:r>
          </a:p>
        </p:txBody>
      </p:sp>
      <p:cxnSp>
        <p:nvCxnSpPr>
          <p:cNvPr id="12" name="Straight Connector 11"/>
          <p:cNvCxnSpPr/>
          <p:nvPr/>
        </p:nvCxnSpPr>
        <p:spPr>
          <a:xfrm>
            <a:off x="2032000" y="1693333"/>
            <a:ext cx="125586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5781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13" name="Picture 12"/>
          <p:cNvPicPr>
            <a:picLocks noChangeAspect="1"/>
          </p:cNvPicPr>
          <p:nvPr/>
        </p:nvPicPr>
        <p:blipFill rotWithShape="1">
          <a:blip r:embed="rId3"/>
          <a:srcRect r="19196" b="94133"/>
          <a:stretch/>
        </p:blipFill>
        <p:spPr>
          <a:xfrm>
            <a:off x="224424" y="1810920"/>
            <a:ext cx="8682546" cy="393994"/>
          </a:xfrm>
          <a:prstGeom prst="rect">
            <a:avLst/>
          </a:prstGeom>
        </p:spPr>
      </p:pic>
      <p:sp>
        <p:nvSpPr>
          <p:cNvPr id="8" name="Shape 366"/>
          <p:cNvSpPr txBox="1">
            <a:spLocks noGrp="1"/>
          </p:cNvSpPr>
          <p:nvPr>
            <p:ph type="title"/>
          </p:nvPr>
        </p:nvSpPr>
        <p:spPr>
          <a:xfrm>
            <a:off x="230154" y="334878"/>
            <a:ext cx="8681400" cy="970816"/>
          </a:xfrm>
          <a:prstGeom prst="rect">
            <a:avLst/>
          </a:prstGeom>
          <a:noFill/>
          <a:ln>
            <a:noFill/>
          </a:ln>
        </p:spPr>
        <p:txBody>
          <a:bodyPr lIns="91400" tIns="91400" rIns="91400" bIns="91400" anchor="t" anchorCtr="0">
            <a:noAutofit/>
          </a:bodyPr>
          <a:lstStyle/>
          <a:p>
            <a:pPr>
              <a:lnSpc>
                <a:spcPct val="70000"/>
              </a:lnSpc>
              <a:buSzPct val="25000"/>
            </a:pPr>
            <a:r>
              <a:rPr lang="en-US" dirty="0" err="1">
                <a:latin typeface="Courier New" charset="0"/>
                <a:ea typeface="Courier New" charset="0"/>
                <a:cs typeface="Courier New" charset="0"/>
              </a:rPr>
              <a:t>k</a:t>
            </a:r>
            <a:r>
              <a:rPr lang="en-US" dirty="0" err="1" smtClean="0">
                <a:latin typeface="Courier New" charset="0"/>
                <a:ea typeface="Courier New" charset="0"/>
                <a:cs typeface="Courier New" charset="0"/>
              </a:rPr>
              <a:t>ubectl</a:t>
            </a:r>
            <a:r>
              <a:rPr lang="en-US" dirty="0" smtClean="0">
                <a:latin typeface="Courier New" charset="0"/>
                <a:ea typeface="Courier New" charset="0"/>
                <a:cs typeface="Courier New" charset="0"/>
              </a:rPr>
              <a:t> create [COMMAND] </a:t>
            </a:r>
            <a:r>
              <a:rPr lang="en-US" dirty="0">
                <a:latin typeface="Courier New" charset="0"/>
                <a:ea typeface="Courier New" charset="0"/>
                <a:cs typeface="Courier New" charset="0"/>
              </a:rPr>
              <a:t/>
            </a:r>
            <a:br>
              <a:rPr lang="en-US" dirty="0">
                <a:latin typeface="Courier New" charset="0"/>
                <a:ea typeface="Courier New" charset="0"/>
                <a:cs typeface="Courier New" charset="0"/>
              </a:rPr>
            </a:br>
            <a:r>
              <a:rPr lang="en-US" dirty="0" smtClean="0">
                <a:latin typeface="Courier New" charset="0"/>
                <a:ea typeface="Courier New" charset="0"/>
                <a:cs typeface="Courier New" charset="0"/>
              </a:rPr>
              <a:t>               [OPTIONS]</a:t>
            </a:r>
            <a:endParaRPr lang="en-US" sz="2400" b="1" i="0" u="sng" strike="noStrike" cap="none" dirty="0">
              <a:solidFill>
                <a:srgbClr val="000000"/>
              </a:solidFill>
              <a:latin typeface="Courier New" charset="0"/>
              <a:ea typeface="Courier New" charset="0"/>
              <a:cs typeface="Courier New" charset="0"/>
              <a:sym typeface="Helvetica Neue"/>
            </a:endParaRPr>
          </a:p>
        </p:txBody>
      </p:sp>
      <p:sp>
        <p:nvSpPr>
          <p:cNvPr id="9" name="Shape 367"/>
          <p:cNvSpPr txBox="1">
            <a:spLocks noGrp="1"/>
          </p:cNvSpPr>
          <p:nvPr>
            <p:ph type="body" idx="1"/>
          </p:nvPr>
        </p:nvSpPr>
        <p:spPr>
          <a:xfrm>
            <a:off x="227862" y="1305694"/>
            <a:ext cx="8681400" cy="505225"/>
          </a:xfrm>
          <a:prstGeom prst="rect">
            <a:avLst/>
          </a:prstGeom>
          <a:noFill/>
          <a:ln>
            <a:noFill/>
          </a:ln>
        </p:spPr>
        <p:txBody>
          <a:bodyPr lIns="91400" tIns="91400" rIns="91400" bIns="91400" anchor="t" anchorCtr="0">
            <a:noAutofit/>
          </a:bodyPr>
          <a:lstStyle/>
          <a:p>
            <a:pPr marL="300789" marR="0" lvl="0" indent="-300789" algn="r" defTabSz="914400" eaLnBrk="1" fontAlgn="auto" latinLnBrk="0" hangingPunct="1">
              <a:lnSpc>
                <a:spcPct val="115000"/>
              </a:lnSpc>
              <a:spcBef>
                <a:spcPts val="0"/>
              </a:spcBef>
              <a:spcAft>
                <a:spcPts val="0"/>
              </a:spcAft>
              <a:buClrTx/>
              <a:buSzPct val="100000"/>
              <a:buFont typeface="Trebuchet MS"/>
              <a:buNone/>
              <a:tabLst/>
              <a:defRPr/>
            </a:pPr>
            <a:r>
              <a:rPr lang="en-US" sz="1800" dirty="0" smtClean="0">
                <a:latin typeface="Courier New" charset="0"/>
                <a:ea typeface="Courier New" charset="0"/>
                <a:cs typeface="Courier New" charset="0"/>
                <a:sym typeface="Trebuchet MS"/>
              </a:rPr>
              <a:t>Create a resource by filename or </a:t>
            </a:r>
            <a:r>
              <a:rPr lang="en-US" sz="1800" dirty="0" err="1" smtClean="0">
                <a:latin typeface="Courier New" charset="0"/>
                <a:ea typeface="Courier New" charset="0"/>
                <a:cs typeface="Courier New" charset="0"/>
                <a:sym typeface="Trebuchet MS"/>
              </a:rPr>
              <a:t>stdin</a:t>
            </a:r>
            <a:endParaRPr lang="en-US" sz="1800" dirty="0" smtClean="0">
              <a:latin typeface="Courier New" charset="0"/>
              <a:ea typeface="Courier New" charset="0"/>
              <a:cs typeface="Courier New" charset="0"/>
              <a:sym typeface="Trebuchet MS"/>
            </a:endParaRPr>
          </a:p>
        </p:txBody>
      </p:sp>
      <p:sp>
        <p:nvSpPr>
          <p:cNvPr id="10" name="Shape 367"/>
          <p:cNvSpPr txBox="1">
            <a:spLocks/>
          </p:cNvSpPr>
          <p:nvPr/>
        </p:nvSpPr>
        <p:spPr>
          <a:xfrm>
            <a:off x="230154" y="2204914"/>
            <a:ext cx="8681400" cy="1811807"/>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pPr marL="300789" indent="-300789">
              <a:lnSpc>
                <a:spcPct val="115000"/>
              </a:lnSpc>
              <a:buClrTx/>
              <a:buSzPct val="100000"/>
              <a:buFont typeface="Trebuchet MS"/>
              <a:buNone/>
              <a:defRPr/>
            </a:pPr>
            <a:r>
              <a:rPr lang="en-US" sz="1800" dirty="0">
                <a:latin typeface="Courier New" charset="0"/>
                <a:ea typeface="Courier New" charset="0"/>
                <a:cs typeface="Courier New" charset="0"/>
                <a:sym typeface="Trebuchet MS"/>
              </a:rPr>
              <a:t>c</a:t>
            </a:r>
            <a:r>
              <a:rPr lang="en-US" sz="1800" dirty="0" smtClean="0">
                <a:latin typeface="Courier New" charset="0"/>
                <a:ea typeface="Courier New" charset="0"/>
                <a:cs typeface="Courier New" charset="0"/>
                <a:sym typeface="Trebuchet MS"/>
              </a:rPr>
              <a:t>ommon commands:</a:t>
            </a:r>
          </a:p>
          <a:p>
            <a:pPr marL="300789" indent="-300789">
              <a:lnSpc>
                <a:spcPct val="115000"/>
              </a:lnSpc>
              <a:buClrTx/>
              <a:buSzPct val="100000"/>
              <a:defRPr/>
            </a:pPr>
            <a:r>
              <a:rPr lang="en-US" sz="1800" dirty="0" smtClean="0">
                <a:latin typeface="Courier New" charset="0"/>
                <a:ea typeface="Courier New" charset="0"/>
                <a:cs typeface="Courier New" charset="0"/>
                <a:sym typeface="Trebuchet MS"/>
              </a:rPr>
              <a:t>deployment	</a:t>
            </a:r>
            <a:r>
              <a:rPr lang="en-US" sz="1400" dirty="0">
                <a:latin typeface="Courier New" charset="0"/>
                <a:ea typeface="Courier New" charset="0"/>
                <a:cs typeface="Courier New" charset="0"/>
                <a:sym typeface="Trebuchet MS"/>
              </a:rPr>
              <a:t>Create a deployment with the specified name</a:t>
            </a:r>
          </a:p>
          <a:p>
            <a:pPr marL="300789" indent="-300789">
              <a:lnSpc>
                <a:spcPct val="115000"/>
              </a:lnSpc>
              <a:buClrTx/>
              <a:buSzPct val="100000"/>
              <a:defRPr/>
            </a:pPr>
            <a:r>
              <a:rPr lang="en-US" sz="1800" dirty="0">
                <a:latin typeface="Courier New" charset="0"/>
                <a:ea typeface="Courier New" charset="0"/>
                <a:cs typeface="Courier New" charset="0"/>
                <a:sym typeface="Trebuchet MS"/>
              </a:rPr>
              <a:t>namespace</a:t>
            </a:r>
            <a:r>
              <a:rPr lang="en-US" sz="1400" dirty="0">
                <a:latin typeface="Courier New" charset="0"/>
                <a:ea typeface="Courier New" charset="0"/>
                <a:cs typeface="Courier New" charset="0"/>
                <a:sym typeface="Trebuchet MS"/>
              </a:rPr>
              <a:t> 	Create a namespace with the specified </a:t>
            </a:r>
            <a:r>
              <a:rPr lang="en-US" sz="1400" dirty="0" smtClean="0">
                <a:latin typeface="Courier New" charset="0"/>
                <a:ea typeface="Courier New" charset="0"/>
                <a:cs typeface="Courier New" charset="0"/>
                <a:sym typeface="Trebuchet MS"/>
              </a:rPr>
              <a:t>name</a:t>
            </a:r>
          </a:p>
          <a:p>
            <a:pPr marL="300789" indent="-300789">
              <a:lnSpc>
                <a:spcPct val="115000"/>
              </a:lnSpc>
              <a:buClrTx/>
              <a:buSzPct val="100000"/>
              <a:defRPr/>
            </a:pPr>
            <a:r>
              <a:rPr lang="en-US" sz="1800" dirty="0">
                <a:latin typeface="Courier New" charset="0"/>
                <a:ea typeface="Courier New" charset="0"/>
                <a:cs typeface="Courier New" charset="0"/>
                <a:sym typeface="Trebuchet MS"/>
              </a:rPr>
              <a:t>s</a:t>
            </a:r>
            <a:r>
              <a:rPr lang="en-US" sz="1800" dirty="0" smtClean="0">
                <a:latin typeface="Courier New" charset="0"/>
                <a:ea typeface="Courier New" charset="0"/>
                <a:cs typeface="Courier New" charset="0"/>
                <a:sym typeface="Trebuchet MS"/>
              </a:rPr>
              <a:t>ecret	</a:t>
            </a:r>
            <a:r>
              <a:rPr lang="en-US" sz="1800" dirty="0">
                <a:latin typeface="Courier New" charset="0"/>
                <a:ea typeface="Courier New" charset="0"/>
                <a:cs typeface="Courier New" charset="0"/>
                <a:sym typeface="Trebuchet MS"/>
              </a:rPr>
              <a:t>	</a:t>
            </a:r>
            <a:r>
              <a:rPr lang="en-US" sz="1400" dirty="0">
                <a:latin typeface="Courier New" charset="0"/>
                <a:ea typeface="Courier New" charset="0"/>
                <a:cs typeface="Courier New" charset="0"/>
                <a:sym typeface="Trebuchet MS"/>
              </a:rPr>
              <a:t>Create a secret using specified subcommand</a:t>
            </a:r>
            <a:endParaRPr lang="en-US" sz="1800" dirty="0">
              <a:latin typeface="Courier New" charset="0"/>
              <a:ea typeface="Courier New" charset="0"/>
              <a:cs typeface="Courier New" charset="0"/>
              <a:sym typeface="Trebuchet MS"/>
            </a:endParaRPr>
          </a:p>
          <a:p>
            <a:pPr marL="300789" indent="-300789">
              <a:lnSpc>
                <a:spcPct val="115000"/>
              </a:lnSpc>
              <a:buClrTx/>
              <a:buSzPct val="100000"/>
              <a:defRPr/>
            </a:pPr>
            <a:r>
              <a:rPr lang="en-US" sz="1800" dirty="0">
                <a:latin typeface="Courier New" charset="0"/>
                <a:ea typeface="Courier New" charset="0"/>
                <a:cs typeface="Courier New" charset="0"/>
                <a:sym typeface="Trebuchet MS"/>
              </a:rPr>
              <a:t>service</a:t>
            </a:r>
            <a:r>
              <a:rPr lang="en-US" sz="1400" dirty="0">
                <a:latin typeface="Courier New" charset="0"/>
                <a:ea typeface="Courier New" charset="0"/>
                <a:cs typeface="Courier New" charset="0"/>
                <a:sym typeface="Trebuchet MS"/>
              </a:rPr>
              <a:t>	Create a service using specified </a:t>
            </a:r>
            <a:r>
              <a:rPr lang="en-US" sz="1400" dirty="0" smtClean="0">
                <a:latin typeface="Courier New" charset="0"/>
                <a:ea typeface="Courier New" charset="0"/>
                <a:cs typeface="Courier New" charset="0"/>
                <a:sym typeface="Trebuchet MS"/>
              </a:rPr>
              <a:t>subcommand</a:t>
            </a:r>
          </a:p>
        </p:txBody>
      </p:sp>
      <p:cxnSp>
        <p:nvCxnSpPr>
          <p:cNvPr id="12" name="Straight Connector 11"/>
          <p:cNvCxnSpPr/>
          <p:nvPr/>
        </p:nvCxnSpPr>
        <p:spPr>
          <a:xfrm flipV="1">
            <a:off x="2768600" y="1938014"/>
            <a:ext cx="1524970" cy="8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4324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13" name="Picture 12"/>
          <p:cNvPicPr>
            <a:picLocks noChangeAspect="1"/>
          </p:cNvPicPr>
          <p:nvPr/>
        </p:nvPicPr>
        <p:blipFill rotWithShape="1">
          <a:blip r:embed="rId3"/>
          <a:srcRect r="19196" b="94133"/>
          <a:stretch/>
        </p:blipFill>
        <p:spPr>
          <a:xfrm>
            <a:off x="224424" y="1810920"/>
            <a:ext cx="8682546" cy="393994"/>
          </a:xfrm>
          <a:prstGeom prst="rect">
            <a:avLst/>
          </a:prstGeom>
        </p:spPr>
      </p:pic>
      <p:sp>
        <p:nvSpPr>
          <p:cNvPr id="8" name="Shape 366"/>
          <p:cNvSpPr txBox="1">
            <a:spLocks noGrp="1"/>
          </p:cNvSpPr>
          <p:nvPr>
            <p:ph type="title"/>
          </p:nvPr>
        </p:nvSpPr>
        <p:spPr>
          <a:xfrm>
            <a:off x="230154" y="334878"/>
            <a:ext cx="8681400" cy="970816"/>
          </a:xfrm>
          <a:prstGeom prst="rect">
            <a:avLst/>
          </a:prstGeom>
          <a:noFill/>
          <a:ln>
            <a:noFill/>
          </a:ln>
        </p:spPr>
        <p:txBody>
          <a:bodyPr lIns="91400" tIns="91400" rIns="91400" bIns="91400" anchor="t" anchorCtr="0">
            <a:noAutofit/>
          </a:bodyPr>
          <a:lstStyle/>
          <a:p>
            <a:pPr>
              <a:lnSpc>
                <a:spcPct val="70000"/>
              </a:lnSpc>
              <a:buSzPct val="25000"/>
            </a:pPr>
            <a:r>
              <a:rPr lang="en-US" dirty="0" err="1">
                <a:latin typeface="Courier New" charset="0"/>
                <a:ea typeface="Courier New" charset="0"/>
                <a:cs typeface="Courier New" charset="0"/>
              </a:rPr>
              <a:t>k</a:t>
            </a:r>
            <a:r>
              <a:rPr lang="en-US" dirty="0" err="1" smtClean="0">
                <a:latin typeface="Courier New" charset="0"/>
                <a:ea typeface="Courier New" charset="0"/>
                <a:cs typeface="Courier New" charset="0"/>
              </a:rPr>
              <a:t>ubectl</a:t>
            </a:r>
            <a:r>
              <a:rPr lang="en-US" dirty="0" smtClean="0">
                <a:latin typeface="Courier New" charset="0"/>
                <a:ea typeface="Courier New" charset="0"/>
                <a:cs typeface="Courier New" charset="0"/>
              </a:rPr>
              <a:t> create [COMMAND]   </a:t>
            </a:r>
            <a:br>
              <a:rPr lang="en-US" dirty="0" smtClean="0">
                <a:latin typeface="Courier New" charset="0"/>
                <a:ea typeface="Courier New" charset="0"/>
                <a:cs typeface="Courier New" charset="0"/>
              </a:rPr>
            </a:b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[OPTIONS]</a:t>
            </a:r>
            <a:endParaRPr lang="en-US" sz="2400" b="1" i="0" u="sng" strike="noStrike" cap="none" dirty="0">
              <a:solidFill>
                <a:srgbClr val="000000"/>
              </a:solidFill>
              <a:latin typeface="Courier New" charset="0"/>
              <a:ea typeface="Courier New" charset="0"/>
              <a:cs typeface="Courier New" charset="0"/>
              <a:sym typeface="Helvetica Neue"/>
            </a:endParaRPr>
          </a:p>
        </p:txBody>
      </p:sp>
      <p:sp>
        <p:nvSpPr>
          <p:cNvPr id="9" name="Shape 367"/>
          <p:cNvSpPr txBox="1">
            <a:spLocks noGrp="1"/>
          </p:cNvSpPr>
          <p:nvPr>
            <p:ph type="body" idx="1"/>
          </p:nvPr>
        </p:nvSpPr>
        <p:spPr>
          <a:xfrm>
            <a:off x="227862" y="1305694"/>
            <a:ext cx="8681400" cy="505225"/>
          </a:xfrm>
          <a:prstGeom prst="rect">
            <a:avLst/>
          </a:prstGeom>
          <a:noFill/>
          <a:ln>
            <a:noFill/>
          </a:ln>
        </p:spPr>
        <p:txBody>
          <a:bodyPr lIns="91400" tIns="91400" rIns="91400" bIns="91400" anchor="t" anchorCtr="0">
            <a:noAutofit/>
          </a:bodyPr>
          <a:lstStyle/>
          <a:p>
            <a:pPr marL="300789" indent="-300789" algn="r">
              <a:lnSpc>
                <a:spcPct val="115000"/>
              </a:lnSpc>
              <a:buClrTx/>
              <a:buSzPct val="100000"/>
              <a:defRPr/>
            </a:pPr>
            <a:r>
              <a:rPr lang="en-US" sz="1800" dirty="0">
                <a:latin typeface="Courier New" charset="0"/>
                <a:ea typeface="Courier New" charset="0"/>
                <a:cs typeface="Courier New" charset="0"/>
                <a:sym typeface="Trebuchet MS"/>
              </a:rPr>
              <a:t>Create a resource by </a:t>
            </a:r>
            <a:r>
              <a:rPr lang="en-US" sz="1800" dirty="0" err="1">
                <a:latin typeface="Courier New" charset="0"/>
                <a:ea typeface="Courier New" charset="0"/>
                <a:cs typeface="Courier New" charset="0"/>
                <a:sym typeface="Trebuchet MS"/>
              </a:rPr>
              <a:t>filenmae</a:t>
            </a:r>
            <a:r>
              <a:rPr lang="en-US" sz="1800" dirty="0">
                <a:latin typeface="Courier New" charset="0"/>
                <a:ea typeface="Courier New" charset="0"/>
                <a:cs typeface="Courier New" charset="0"/>
                <a:sym typeface="Trebuchet MS"/>
              </a:rPr>
              <a:t> or </a:t>
            </a:r>
            <a:r>
              <a:rPr lang="en-US" sz="1800" dirty="0" err="1">
                <a:latin typeface="Courier New" charset="0"/>
                <a:ea typeface="Courier New" charset="0"/>
                <a:cs typeface="Courier New" charset="0"/>
                <a:sym typeface="Trebuchet MS"/>
              </a:rPr>
              <a:t>stdin</a:t>
            </a:r>
            <a:endParaRPr lang="en-US" sz="1800" dirty="0">
              <a:latin typeface="Courier New" charset="0"/>
              <a:ea typeface="Courier New" charset="0"/>
              <a:cs typeface="Courier New" charset="0"/>
              <a:sym typeface="Trebuchet MS"/>
            </a:endParaRPr>
          </a:p>
          <a:p>
            <a:pPr marL="300789" marR="0" lvl="0" indent="-300789" algn="r" defTabSz="914400" eaLnBrk="1" fontAlgn="auto" latinLnBrk="0" hangingPunct="1">
              <a:lnSpc>
                <a:spcPct val="115000"/>
              </a:lnSpc>
              <a:spcBef>
                <a:spcPts val="0"/>
              </a:spcBef>
              <a:spcAft>
                <a:spcPts val="0"/>
              </a:spcAft>
              <a:buClrTx/>
              <a:buSzPct val="100000"/>
              <a:buFont typeface="Trebuchet MS"/>
              <a:buNone/>
              <a:tabLst/>
              <a:defRPr/>
            </a:pPr>
            <a:endParaRPr lang="en-US" sz="1800" dirty="0" smtClean="0">
              <a:latin typeface="Courier New" charset="0"/>
              <a:ea typeface="Courier New" charset="0"/>
              <a:cs typeface="Courier New" charset="0"/>
              <a:sym typeface="Trebuchet MS"/>
            </a:endParaRPr>
          </a:p>
        </p:txBody>
      </p:sp>
      <p:sp>
        <p:nvSpPr>
          <p:cNvPr id="10" name="Shape 367"/>
          <p:cNvSpPr txBox="1">
            <a:spLocks/>
          </p:cNvSpPr>
          <p:nvPr/>
        </p:nvSpPr>
        <p:spPr>
          <a:xfrm>
            <a:off x="230154" y="2204914"/>
            <a:ext cx="8681400" cy="1811807"/>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pPr marL="300789" indent="-300789">
              <a:lnSpc>
                <a:spcPct val="115000"/>
              </a:lnSpc>
              <a:buClrTx/>
              <a:buSzPct val="100000"/>
              <a:buFont typeface="Trebuchet MS"/>
              <a:buNone/>
              <a:defRPr/>
            </a:pPr>
            <a:r>
              <a:rPr lang="en-US" sz="1800" dirty="0">
                <a:latin typeface="Courier New" charset="0"/>
                <a:ea typeface="Courier New" charset="0"/>
                <a:cs typeface="Courier New" charset="0"/>
                <a:sym typeface="Trebuchet MS"/>
              </a:rPr>
              <a:t>c</a:t>
            </a:r>
            <a:r>
              <a:rPr lang="en-US" sz="1800" dirty="0" smtClean="0">
                <a:latin typeface="Courier New" charset="0"/>
                <a:ea typeface="Courier New" charset="0"/>
                <a:cs typeface="Courier New" charset="0"/>
                <a:sym typeface="Trebuchet MS"/>
              </a:rPr>
              <a:t>ommon options:</a:t>
            </a:r>
          </a:p>
          <a:p>
            <a:pPr marL="300789" indent="-300789">
              <a:lnSpc>
                <a:spcPct val="115000"/>
              </a:lnSpc>
              <a:buClrTx/>
              <a:buSzPct val="100000"/>
              <a:defRPr/>
            </a:pPr>
            <a:r>
              <a:rPr lang="en-US" sz="1800" dirty="0" smtClean="0">
                <a:latin typeface="Courier New" charset="0"/>
                <a:ea typeface="Courier New" charset="0"/>
                <a:cs typeface="Courier New" charset="0"/>
                <a:sym typeface="Trebuchet MS"/>
              </a:rPr>
              <a:t>-f 	</a:t>
            </a:r>
            <a:r>
              <a:rPr lang="en-US" sz="1400" dirty="0">
                <a:latin typeface="Courier New" charset="0"/>
                <a:ea typeface="Courier New" charset="0"/>
                <a:cs typeface="Courier New" charset="0"/>
                <a:sym typeface="Trebuchet MS"/>
              </a:rPr>
              <a:t>Filename, directory, or URL to files to use to create the resource</a:t>
            </a:r>
          </a:p>
          <a:p>
            <a:pPr marL="300789" indent="-300789">
              <a:lnSpc>
                <a:spcPct val="115000"/>
              </a:lnSpc>
              <a:buClrTx/>
              <a:buSzPct val="100000"/>
              <a:defRPr/>
            </a:pPr>
            <a:r>
              <a:rPr lang="en-US" sz="1800" dirty="0" smtClean="0">
                <a:latin typeface="Courier New" charset="0"/>
                <a:ea typeface="Courier New" charset="0"/>
                <a:cs typeface="Courier New" charset="0"/>
                <a:sym typeface="Trebuchet MS"/>
              </a:rPr>
              <a:t>-o	</a:t>
            </a:r>
            <a:r>
              <a:rPr lang="en-US" sz="1400" dirty="0">
                <a:latin typeface="Courier New" charset="0"/>
                <a:ea typeface="Courier New" charset="0"/>
                <a:cs typeface="Courier New" charset="0"/>
                <a:sym typeface="Trebuchet MS"/>
              </a:rPr>
              <a:t>	Output format (</a:t>
            </a:r>
            <a:r>
              <a:rPr lang="en-US" sz="1400" dirty="0" err="1" smtClean="0">
                <a:latin typeface="Courier New" charset="0"/>
                <a:ea typeface="Courier New" charset="0"/>
                <a:cs typeface="Courier New" charset="0"/>
                <a:sym typeface="Trebuchet MS"/>
              </a:rPr>
              <a:t>json|yaml|wide|name</a:t>
            </a:r>
            <a:r>
              <a:rPr lang="en-US" sz="1400" dirty="0" smtClean="0">
                <a:latin typeface="Courier New" charset="0"/>
                <a:ea typeface="Courier New" charset="0"/>
                <a:cs typeface="Courier New" charset="0"/>
                <a:sym typeface="Trebuchet MS"/>
              </a:rPr>
              <a:t>|</a:t>
            </a:r>
            <a:r>
              <a:rPr lang="mr-IN" sz="1400" dirty="0" smtClean="0">
                <a:latin typeface="Courier New" charset="0"/>
                <a:ea typeface="Courier New" charset="0"/>
                <a:cs typeface="Courier New" charset="0"/>
                <a:sym typeface="Trebuchet MS"/>
              </a:rPr>
              <a:t>…</a:t>
            </a:r>
            <a:r>
              <a:rPr lang="en-US" sz="1400" dirty="0" smtClean="0">
                <a:latin typeface="Courier New" charset="0"/>
                <a:ea typeface="Courier New" charset="0"/>
                <a:cs typeface="Courier New" charset="0"/>
                <a:sym typeface="Trebuchet MS"/>
              </a:rPr>
              <a:t>)</a:t>
            </a:r>
          </a:p>
          <a:p>
            <a:pPr marL="300789" indent="-300789">
              <a:lnSpc>
                <a:spcPct val="115000"/>
              </a:lnSpc>
              <a:buClrTx/>
              <a:buSzPct val="100000"/>
              <a:defRPr/>
            </a:pPr>
            <a:r>
              <a:rPr lang="mr-IN" sz="1800" dirty="0">
                <a:latin typeface="Courier New" charset="0"/>
                <a:ea typeface="Courier New" charset="0"/>
                <a:cs typeface="Courier New" charset="0"/>
                <a:sym typeface="Trebuchet MS"/>
              </a:rPr>
              <a:t>-</a:t>
            </a:r>
            <a:r>
              <a:rPr lang="mr-IN" sz="1800" dirty="0" err="1" smtClean="0">
                <a:latin typeface="Courier New" charset="0"/>
                <a:ea typeface="Courier New" charset="0"/>
                <a:cs typeface="Courier New" charset="0"/>
                <a:sym typeface="Trebuchet MS"/>
              </a:rPr>
              <a:t>l</a:t>
            </a:r>
            <a:r>
              <a:rPr lang="en-US" sz="1800" dirty="0" smtClean="0">
                <a:latin typeface="Courier New" charset="0"/>
                <a:ea typeface="Courier New" charset="0"/>
                <a:cs typeface="Courier New" charset="0"/>
                <a:sym typeface="Trebuchet MS"/>
              </a:rPr>
              <a:t>	</a:t>
            </a:r>
            <a:r>
              <a:rPr lang="en-US" sz="1800" dirty="0">
                <a:latin typeface="Courier New" charset="0"/>
                <a:ea typeface="Courier New" charset="0"/>
                <a:cs typeface="Courier New" charset="0"/>
                <a:sym typeface="Trebuchet MS"/>
              </a:rPr>
              <a:t>	</a:t>
            </a:r>
            <a:r>
              <a:rPr lang="en-US" sz="1400" dirty="0">
                <a:latin typeface="Courier New" charset="0"/>
                <a:ea typeface="Courier New" charset="0"/>
                <a:cs typeface="Courier New" charset="0"/>
                <a:sym typeface="Trebuchet MS"/>
              </a:rPr>
              <a:t>Selector (label query) to filter </a:t>
            </a:r>
            <a:r>
              <a:rPr lang="en-US" sz="1400" dirty="0" smtClean="0">
                <a:latin typeface="Courier New" charset="0"/>
                <a:ea typeface="Courier New" charset="0"/>
                <a:cs typeface="Courier New" charset="0"/>
                <a:sym typeface="Trebuchet MS"/>
              </a:rPr>
              <a:t>on</a:t>
            </a:r>
            <a:endParaRPr lang="en-US" sz="1800" dirty="0">
              <a:latin typeface="Courier New" charset="0"/>
              <a:ea typeface="Courier New" charset="0"/>
              <a:cs typeface="Courier New" charset="0"/>
              <a:sym typeface="Trebuchet MS"/>
            </a:endParaRPr>
          </a:p>
        </p:txBody>
      </p:sp>
      <p:cxnSp>
        <p:nvCxnSpPr>
          <p:cNvPr id="12" name="Straight Connector 11"/>
          <p:cNvCxnSpPr/>
          <p:nvPr/>
        </p:nvCxnSpPr>
        <p:spPr>
          <a:xfrm>
            <a:off x="2777067" y="1930400"/>
            <a:ext cx="151650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1201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7" name="Picture 6"/>
          <p:cNvPicPr>
            <a:picLocks noChangeAspect="1"/>
          </p:cNvPicPr>
          <p:nvPr/>
        </p:nvPicPr>
        <p:blipFill rotWithShape="1">
          <a:blip r:embed="rId3"/>
          <a:srcRect r="19195" b="74568"/>
          <a:stretch/>
        </p:blipFill>
        <p:spPr>
          <a:xfrm>
            <a:off x="230154" y="1810867"/>
            <a:ext cx="8682546" cy="1707942"/>
          </a:xfrm>
          <a:prstGeom prst="rect">
            <a:avLst/>
          </a:prstGeom>
        </p:spPr>
      </p:pic>
      <p:sp>
        <p:nvSpPr>
          <p:cNvPr id="9" name="Shape 367"/>
          <p:cNvSpPr txBox="1">
            <a:spLocks noGrp="1"/>
          </p:cNvSpPr>
          <p:nvPr>
            <p:ph type="body" idx="1"/>
          </p:nvPr>
        </p:nvSpPr>
        <p:spPr>
          <a:xfrm>
            <a:off x="230154" y="1305642"/>
            <a:ext cx="8681400" cy="505225"/>
          </a:xfrm>
          <a:prstGeom prst="rect">
            <a:avLst/>
          </a:prstGeom>
          <a:noFill/>
          <a:ln>
            <a:noFill/>
          </a:ln>
        </p:spPr>
        <p:txBody>
          <a:bodyPr lIns="91400" tIns="91400" rIns="91400" bIns="91400" anchor="t" anchorCtr="0">
            <a:noAutofit/>
          </a:bodyPr>
          <a:lstStyle/>
          <a:p>
            <a:pPr marL="300789" indent="-300789" algn="r">
              <a:lnSpc>
                <a:spcPct val="115000"/>
              </a:lnSpc>
              <a:buClrTx/>
              <a:buSzPct val="100000"/>
              <a:defRPr/>
            </a:pPr>
            <a:r>
              <a:rPr lang="en-US" sz="1800" dirty="0">
                <a:latin typeface="Courier New" charset="0"/>
                <a:ea typeface="Courier New" charset="0"/>
                <a:cs typeface="Courier New" charset="0"/>
                <a:sym typeface="Trebuchet MS"/>
              </a:rPr>
              <a:t>Display one or many resources</a:t>
            </a:r>
          </a:p>
          <a:p>
            <a:pPr marL="300789" marR="0" lvl="0" indent="-300789" algn="r" defTabSz="914400" eaLnBrk="1" fontAlgn="auto" latinLnBrk="0" hangingPunct="1">
              <a:lnSpc>
                <a:spcPct val="115000"/>
              </a:lnSpc>
              <a:spcBef>
                <a:spcPts val="0"/>
              </a:spcBef>
              <a:spcAft>
                <a:spcPts val="0"/>
              </a:spcAft>
              <a:buClrTx/>
              <a:buSzPct val="100000"/>
              <a:buFont typeface="Trebuchet MS"/>
              <a:buNone/>
              <a:tabLst/>
              <a:defRPr/>
            </a:pPr>
            <a:endParaRPr lang="en-US" sz="1800" dirty="0" smtClean="0">
              <a:latin typeface="Courier New" charset="0"/>
              <a:ea typeface="Courier New" charset="0"/>
              <a:cs typeface="Courier New" charset="0"/>
              <a:sym typeface="Trebuchet MS"/>
            </a:endParaRPr>
          </a:p>
        </p:txBody>
      </p:sp>
      <p:cxnSp>
        <p:nvCxnSpPr>
          <p:cNvPr id="12" name="Straight Connector 11"/>
          <p:cNvCxnSpPr/>
          <p:nvPr/>
        </p:nvCxnSpPr>
        <p:spPr>
          <a:xfrm flipV="1">
            <a:off x="2743200" y="1937962"/>
            <a:ext cx="1412100" cy="90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751667" y="2997200"/>
            <a:ext cx="165448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Shape 367"/>
          <p:cNvSpPr txBox="1">
            <a:spLocks/>
          </p:cNvSpPr>
          <p:nvPr/>
        </p:nvSpPr>
        <p:spPr>
          <a:xfrm>
            <a:off x="230154" y="3518809"/>
            <a:ext cx="8681400" cy="1193895"/>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pPr marL="300789" indent="-300789">
              <a:lnSpc>
                <a:spcPct val="115000"/>
              </a:lnSpc>
              <a:buClrTx/>
              <a:buSzPct val="100000"/>
              <a:buFont typeface="Trebuchet MS"/>
              <a:buNone/>
              <a:defRPr/>
            </a:pPr>
            <a:r>
              <a:rPr lang="en-US" sz="1800" dirty="0">
                <a:latin typeface="Courier New" charset="0"/>
                <a:ea typeface="Courier New" charset="0"/>
                <a:cs typeface="Courier New" charset="0"/>
                <a:sym typeface="Trebuchet MS"/>
              </a:rPr>
              <a:t>c</a:t>
            </a:r>
            <a:r>
              <a:rPr lang="en-US" sz="1800" dirty="0" smtClean="0">
                <a:latin typeface="Courier New" charset="0"/>
                <a:ea typeface="Courier New" charset="0"/>
                <a:cs typeface="Courier New" charset="0"/>
                <a:sym typeface="Trebuchet MS"/>
              </a:rPr>
              <a:t>ommon options:</a:t>
            </a:r>
          </a:p>
          <a:p>
            <a:pPr marL="300789" indent="-300789">
              <a:buClrTx/>
              <a:buSzPct val="100000"/>
              <a:defRPr/>
            </a:pPr>
            <a:r>
              <a:rPr lang="en-US" sz="1800" dirty="0" smtClean="0">
                <a:latin typeface="Courier New" charset="0"/>
                <a:ea typeface="Courier New" charset="0"/>
                <a:cs typeface="Courier New" charset="0"/>
                <a:sym typeface="Trebuchet MS"/>
              </a:rPr>
              <a:t>-o	</a:t>
            </a:r>
            <a:r>
              <a:rPr lang="en-US" sz="1400" dirty="0">
                <a:latin typeface="Courier New" charset="0"/>
                <a:ea typeface="Courier New" charset="0"/>
                <a:cs typeface="Courier New" charset="0"/>
                <a:sym typeface="Trebuchet MS"/>
              </a:rPr>
              <a:t>	Output </a:t>
            </a:r>
            <a:r>
              <a:rPr lang="en-US" sz="1400" dirty="0" smtClean="0">
                <a:latin typeface="Courier New" charset="0"/>
                <a:ea typeface="Courier New" charset="0"/>
                <a:cs typeface="Courier New" charset="0"/>
                <a:sym typeface="Trebuchet MS"/>
              </a:rPr>
              <a:t>format </a:t>
            </a:r>
            <a:r>
              <a:rPr lang="en-US" sz="1400" dirty="0">
                <a:latin typeface="Courier New" charset="0"/>
                <a:ea typeface="Courier New" charset="0"/>
                <a:cs typeface="Courier New" charset="0"/>
                <a:sym typeface="Trebuchet MS"/>
              </a:rPr>
              <a:t>(</a:t>
            </a:r>
            <a:r>
              <a:rPr lang="en-US" sz="1400" dirty="0" err="1">
                <a:latin typeface="Courier New" charset="0"/>
                <a:ea typeface="Courier New" charset="0"/>
                <a:cs typeface="Courier New" charset="0"/>
                <a:sym typeface="Trebuchet MS"/>
              </a:rPr>
              <a:t>json|yaml|wide|name</a:t>
            </a:r>
            <a:r>
              <a:rPr lang="en-US" sz="1400" dirty="0">
                <a:latin typeface="Courier New" charset="0"/>
                <a:ea typeface="Courier New" charset="0"/>
                <a:cs typeface="Courier New" charset="0"/>
                <a:sym typeface="Trebuchet MS"/>
              </a:rPr>
              <a:t>|</a:t>
            </a:r>
            <a:r>
              <a:rPr lang="mr-IN" sz="1400" dirty="0">
                <a:latin typeface="Courier New" charset="0"/>
                <a:ea typeface="Courier New" charset="0"/>
                <a:cs typeface="Courier New" charset="0"/>
                <a:sym typeface="Trebuchet MS"/>
              </a:rPr>
              <a:t>…</a:t>
            </a:r>
            <a:r>
              <a:rPr lang="en-US" sz="1400" dirty="0">
                <a:latin typeface="Courier New" charset="0"/>
                <a:ea typeface="Courier New" charset="0"/>
                <a:cs typeface="Courier New" charset="0"/>
                <a:sym typeface="Trebuchet MS"/>
              </a:rPr>
              <a:t>)</a:t>
            </a:r>
            <a:endParaRPr lang="en-US" sz="1400" dirty="0" smtClean="0">
              <a:latin typeface="Courier New" charset="0"/>
              <a:ea typeface="Courier New" charset="0"/>
              <a:cs typeface="Courier New" charset="0"/>
              <a:sym typeface="Trebuchet MS"/>
            </a:endParaRPr>
          </a:p>
          <a:p>
            <a:pPr marL="300789" indent="-300789">
              <a:buClrTx/>
              <a:buSzPct val="100000"/>
              <a:defRPr/>
            </a:pPr>
            <a:r>
              <a:rPr lang="mr-IN" sz="1800" dirty="0">
                <a:latin typeface="Courier New" charset="0"/>
                <a:ea typeface="Courier New" charset="0"/>
                <a:cs typeface="Courier New" charset="0"/>
                <a:sym typeface="Trebuchet MS"/>
              </a:rPr>
              <a:t>-</a:t>
            </a:r>
            <a:r>
              <a:rPr lang="mr-IN" sz="1800" dirty="0" err="1" smtClean="0">
                <a:latin typeface="Courier New" charset="0"/>
                <a:ea typeface="Courier New" charset="0"/>
                <a:cs typeface="Courier New" charset="0"/>
                <a:sym typeface="Trebuchet MS"/>
              </a:rPr>
              <a:t>l</a:t>
            </a:r>
            <a:r>
              <a:rPr lang="en-US" sz="1800" dirty="0" smtClean="0">
                <a:latin typeface="Courier New" charset="0"/>
                <a:ea typeface="Courier New" charset="0"/>
                <a:cs typeface="Courier New" charset="0"/>
                <a:sym typeface="Trebuchet MS"/>
              </a:rPr>
              <a:t>	</a:t>
            </a:r>
            <a:r>
              <a:rPr lang="en-US" sz="1800" dirty="0">
                <a:latin typeface="Courier New" charset="0"/>
                <a:ea typeface="Courier New" charset="0"/>
                <a:cs typeface="Courier New" charset="0"/>
                <a:sym typeface="Trebuchet MS"/>
              </a:rPr>
              <a:t>	</a:t>
            </a:r>
            <a:r>
              <a:rPr lang="en-US" sz="1400" dirty="0">
                <a:latin typeface="Courier New" charset="0"/>
                <a:ea typeface="Courier New" charset="0"/>
                <a:cs typeface="Courier New" charset="0"/>
                <a:sym typeface="Trebuchet MS"/>
              </a:rPr>
              <a:t>Selector (label query) to filter </a:t>
            </a:r>
            <a:r>
              <a:rPr lang="en-US" sz="1400" dirty="0" smtClean="0">
                <a:latin typeface="Courier New" charset="0"/>
                <a:ea typeface="Courier New" charset="0"/>
                <a:cs typeface="Courier New" charset="0"/>
                <a:sym typeface="Trebuchet MS"/>
              </a:rPr>
              <a:t>on</a:t>
            </a:r>
          </a:p>
          <a:p>
            <a:pPr marL="300789" indent="-300789">
              <a:buClrTx/>
              <a:buSzPct val="100000"/>
              <a:defRPr/>
            </a:pPr>
            <a:r>
              <a:rPr lang="en-US" sz="1800" dirty="0">
                <a:latin typeface="Courier New" charset="0"/>
                <a:ea typeface="Courier New" charset="0"/>
                <a:cs typeface="Courier New" charset="0"/>
                <a:sym typeface="Trebuchet MS"/>
              </a:rPr>
              <a:t>-w</a:t>
            </a:r>
            <a:r>
              <a:rPr lang="en-US" sz="1400" dirty="0">
                <a:latin typeface="Courier New" charset="0"/>
                <a:ea typeface="Courier New" charset="0"/>
                <a:cs typeface="Courier New" charset="0"/>
                <a:sym typeface="Trebuchet MS"/>
              </a:rPr>
              <a:t>		</a:t>
            </a:r>
            <a:r>
              <a:rPr lang="en-US" sz="1400" dirty="0" smtClean="0">
                <a:latin typeface="Courier New" charset="0"/>
                <a:ea typeface="Courier New" charset="0"/>
                <a:cs typeface="Courier New" charset="0"/>
                <a:sym typeface="Trebuchet MS"/>
              </a:rPr>
              <a:t>After </a:t>
            </a:r>
            <a:r>
              <a:rPr lang="en-US" sz="1400" dirty="0">
                <a:latin typeface="Courier New" charset="0"/>
                <a:ea typeface="Courier New" charset="0"/>
                <a:cs typeface="Courier New" charset="0"/>
                <a:sym typeface="Trebuchet MS"/>
              </a:rPr>
              <a:t>listing/getting the requested object, watch for changes</a:t>
            </a:r>
            <a:endParaRPr lang="en-US" sz="1800" dirty="0">
              <a:latin typeface="Courier New" charset="0"/>
              <a:ea typeface="Courier New" charset="0"/>
              <a:cs typeface="Courier New" charset="0"/>
              <a:sym typeface="Trebuchet MS"/>
            </a:endParaRPr>
          </a:p>
        </p:txBody>
      </p:sp>
      <p:sp>
        <p:nvSpPr>
          <p:cNvPr id="15" name="Shape 366"/>
          <p:cNvSpPr txBox="1">
            <a:spLocks/>
          </p:cNvSpPr>
          <p:nvPr/>
        </p:nvSpPr>
        <p:spPr>
          <a:xfrm>
            <a:off x="230154" y="334878"/>
            <a:ext cx="8681400" cy="970816"/>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9pPr>
          </a:lstStyle>
          <a:p>
            <a:pPr>
              <a:lnSpc>
                <a:spcPct val="70000"/>
              </a:lnSpc>
              <a:buSzPct val="25000"/>
            </a:pPr>
            <a:r>
              <a:rPr lang="en-US" dirty="0" err="1" smtClean="0">
                <a:latin typeface="Courier New" charset="0"/>
                <a:ea typeface="Courier New" charset="0"/>
                <a:cs typeface="Courier New" charset="0"/>
              </a:rPr>
              <a:t>kubectl</a:t>
            </a:r>
            <a:r>
              <a:rPr lang="en-US" dirty="0" smtClean="0">
                <a:latin typeface="Courier New" charset="0"/>
                <a:ea typeface="Courier New" charset="0"/>
                <a:cs typeface="Courier New" charset="0"/>
              </a:rPr>
              <a:t> get TYPE [NAME] </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[OPTIONS]</a:t>
            </a:r>
            <a:endParaRPr lang="en-US" sz="2400" u="sng" dirty="0">
              <a:latin typeface="Courier New" charset="0"/>
              <a:ea typeface="Courier New" charset="0"/>
              <a:cs typeface="Courier New" charset="0"/>
              <a:sym typeface="Helvetica Neue"/>
            </a:endParaRPr>
          </a:p>
        </p:txBody>
      </p:sp>
    </p:spTree>
    <p:extLst>
      <p:ext uri="{BB962C8B-B14F-4D97-AF65-F5344CB8AC3E}">
        <p14:creationId xmlns:p14="http://schemas.microsoft.com/office/powerpoint/2010/main" val="3088591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9" name="Shape 367"/>
          <p:cNvSpPr txBox="1">
            <a:spLocks noGrp="1"/>
          </p:cNvSpPr>
          <p:nvPr>
            <p:ph type="body" idx="1"/>
          </p:nvPr>
        </p:nvSpPr>
        <p:spPr>
          <a:xfrm>
            <a:off x="230154" y="1305642"/>
            <a:ext cx="8681400" cy="505225"/>
          </a:xfrm>
          <a:prstGeom prst="rect">
            <a:avLst/>
          </a:prstGeom>
          <a:noFill/>
          <a:ln>
            <a:noFill/>
          </a:ln>
        </p:spPr>
        <p:txBody>
          <a:bodyPr lIns="91400" tIns="91400" rIns="91400" bIns="91400" anchor="t" anchorCtr="0">
            <a:noAutofit/>
          </a:bodyPr>
          <a:lstStyle/>
          <a:p>
            <a:pPr marL="300789" marR="0" lvl="0" indent="-300789" algn="r" defTabSz="914400" eaLnBrk="1" fontAlgn="auto" latinLnBrk="0" hangingPunct="1">
              <a:lnSpc>
                <a:spcPct val="115000"/>
              </a:lnSpc>
              <a:spcBef>
                <a:spcPts val="0"/>
              </a:spcBef>
              <a:spcAft>
                <a:spcPts val="0"/>
              </a:spcAft>
              <a:buClrTx/>
              <a:buSzPct val="100000"/>
              <a:buFont typeface="Trebuchet MS"/>
              <a:buNone/>
              <a:tabLst/>
              <a:defRPr/>
            </a:pPr>
            <a:r>
              <a:rPr lang="en-US" sz="1800" dirty="0" smtClean="0">
                <a:latin typeface="Courier New" charset="0"/>
                <a:ea typeface="Courier New" charset="0"/>
                <a:cs typeface="Courier New" charset="0"/>
                <a:sym typeface="Trebuchet MS"/>
              </a:rPr>
              <a:t>Display one or many resources</a:t>
            </a:r>
          </a:p>
        </p:txBody>
      </p:sp>
      <p:sp>
        <p:nvSpPr>
          <p:cNvPr id="14" name="Shape 367"/>
          <p:cNvSpPr txBox="1">
            <a:spLocks/>
          </p:cNvSpPr>
          <p:nvPr/>
        </p:nvSpPr>
        <p:spPr>
          <a:xfrm>
            <a:off x="230154" y="1810867"/>
            <a:ext cx="8681400" cy="2938933"/>
          </a:xfrm>
          <a:prstGeom prst="rect">
            <a:avLst/>
          </a:prstGeom>
          <a:noFill/>
          <a:ln>
            <a:noFill/>
          </a:ln>
        </p:spPr>
        <p:txBody>
          <a:bodyPr lIns="91400" tIns="91400" rIns="91400" bIns="91400" numCol="2"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pPr marL="300789" indent="-300789">
              <a:lnSpc>
                <a:spcPct val="115000"/>
              </a:lnSpc>
              <a:buClrTx/>
              <a:buSzPct val="100000"/>
              <a:buFont typeface="Trebuchet MS"/>
              <a:buNone/>
              <a:defRPr/>
            </a:pPr>
            <a:r>
              <a:rPr lang="en-US" sz="1800" dirty="0">
                <a:latin typeface="Courier New" charset="0"/>
                <a:ea typeface="Courier New" charset="0"/>
                <a:cs typeface="Courier New" charset="0"/>
                <a:sym typeface="Trebuchet MS"/>
              </a:rPr>
              <a:t>c</a:t>
            </a:r>
            <a:r>
              <a:rPr lang="en-US" sz="1800" dirty="0" smtClean="0">
                <a:latin typeface="Courier New" charset="0"/>
                <a:ea typeface="Courier New" charset="0"/>
                <a:cs typeface="Courier New" charset="0"/>
                <a:sym typeface="Trebuchet MS"/>
              </a:rPr>
              <a:t>ommon </a:t>
            </a:r>
            <a:r>
              <a:rPr lang="en-US" sz="1800" dirty="0">
                <a:latin typeface="Courier New" charset="0"/>
                <a:ea typeface="Courier New" charset="0"/>
                <a:cs typeface="Courier New" charset="0"/>
                <a:sym typeface="Trebuchet MS"/>
              </a:rPr>
              <a:t>r</a:t>
            </a:r>
            <a:r>
              <a:rPr lang="en-US" sz="1800" dirty="0" smtClean="0">
                <a:latin typeface="Courier New" charset="0"/>
                <a:ea typeface="Courier New" charset="0"/>
                <a:cs typeface="Courier New" charset="0"/>
                <a:sym typeface="Trebuchet MS"/>
              </a:rPr>
              <a:t>esource </a:t>
            </a:r>
            <a:r>
              <a:rPr lang="en-US" sz="1800" dirty="0">
                <a:latin typeface="Courier New" charset="0"/>
                <a:ea typeface="Courier New" charset="0"/>
                <a:cs typeface="Courier New" charset="0"/>
                <a:sym typeface="Trebuchet MS"/>
              </a:rPr>
              <a:t>t</a:t>
            </a:r>
            <a:r>
              <a:rPr lang="en-US" sz="1800" dirty="0" smtClean="0">
                <a:latin typeface="Courier New" charset="0"/>
                <a:ea typeface="Courier New" charset="0"/>
                <a:cs typeface="Courier New" charset="0"/>
                <a:sym typeface="Trebuchet MS"/>
              </a:rPr>
              <a:t>ypes:</a:t>
            </a:r>
          </a:p>
          <a:p>
            <a:pPr marL="360000" indent="-360000">
              <a:lnSpc>
                <a:spcPct val="115000"/>
              </a:lnSpc>
              <a:buClrTx/>
              <a:buSzPct val="100000"/>
              <a:buFontTx/>
              <a:buChar char="-"/>
              <a:defRPr/>
            </a:pPr>
            <a:r>
              <a:rPr lang="en-US" sz="1800" dirty="0" err="1">
                <a:latin typeface="Courier New" charset="0"/>
                <a:ea typeface="Courier New" charset="0"/>
                <a:cs typeface="Courier New" charset="0"/>
                <a:sym typeface="Trebuchet MS"/>
              </a:rPr>
              <a:t>d</a:t>
            </a:r>
            <a:r>
              <a:rPr lang="en-US" sz="1800" dirty="0" err="1" smtClean="0">
                <a:latin typeface="Courier New" charset="0"/>
                <a:ea typeface="Courier New" charset="0"/>
                <a:cs typeface="Courier New" charset="0"/>
                <a:sym typeface="Trebuchet MS"/>
              </a:rPr>
              <a:t>aemonsets</a:t>
            </a:r>
            <a:r>
              <a:rPr lang="en-US" sz="1800" dirty="0" smtClean="0">
                <a:latin typeface="Courier New" charset="0"/>
                <a:ea typeface="Courier New" charset="0"/>
                <a:cs typeface="Courier New" charset="0"/>
                <a:sym typeface="Trebuchet MS"/>
              </a:rPr>
              <a:t> (ds)</a:t>
            </a:r>
          </a:p>
          <a:p>
            <a:pPr marL="360000" indent="-360000">
              <a:lnSpc>
                <a:spcPct val="115000"/>
              </a:lnSpc>
              <a:buClrTx/>
              <a:buSzPct val="100000"/>
              <a:buFontTx/>
              <a:buChar char="-"/>
              <a:defRPr/>
            </a:pPr>
            <a:r>
              <a:rPr lang="en-US" sz="1800" dirty="0">
                <a:latin typeface="Courier New" charset="0"/>
                <a:ea typeface="Courier New" charset="0"/>
                <a:cs typeface="Courier New" charset="0"/>
                <a:sym typeface="Trebuchet MS"/>
              </a:rPr>
              <a:t>d</a:t>
            </a:r>
            <a:r>
              <a:rPr lang="en-US" sz="1800" dirty="0" smtClean="0">
                <a:latin typeface="Courier New" charset="0"/>
                <a:ea typeface="Courier New" charset="0"/>
                <a:cs typeface="Courier New" charset="0"/>
                <a:sym typeface="Trebuchet MS"/>
              </a:rPr>
              <a:t>eployment (deploy)</a:t>
            </a:r>
          </a:p>
          <a:p>
            <a:pPr marL="360000" indent="-360000">
              <a:lnSpc>
                <a:spcPct val="115000"/>
              </a:lnSpc>
              <a:buClrTx/>
              <a:buSzPct val="100000"/>
              <a:buFontTx/>
              <a:buChar char="-"/>
              <a:defRPr/>
            </a:pPr>
            <a:r>
              <a:rPr lang="en-US" sz="1800" dirty="0">
                <a:latin typeface="Courier New" charset="0"/>
                <a:ea typeface="Courier New" charset="0"/>
                <a:cs typeface="Courier New" charset="0"/>
                <a:sym typeface="Trebuchet MS"/>
              </a:rPr>
              <a:t>i</a:t>
            </a:r>
            <a:r>
              <a:rPr lang="en-US" sz="1800" dirty="0" smtClean="0">
                <a:latin typeface="Courier New" charset="0"/>
                <a:ea typeface="Courier New" charset="0"/>
                <a:cs typeface="Courier New" charset="0"/>
                <a:sym typeface="Trebuchet MS"/>
              </a:rPr>
              <a:t>ngresses  (</a:t>
            </a:r>
            <a:r>
              <a:rPr lang="en-US" sz="1800" dirty="0" err="1" smtClean="0">
                <a:latin typeface="Courier New" charset="0"/>
                <a:ea typeface="Courier New" charset="0"/>
                <a:cs typeface="Courier New" charset="0"/>
                <a:sym typeface="Trebuchet MS"/>
              </a:rPr>
              <a:t>ing</a:t>
            </a:r>
            <a:r>
              <a:rPr lang="en-US" sz="1800" dirty="0" smtClean="0">
                <a:latin typeface="Courier New" charset="0"/>
                <a:ea typeface="Courier New" charset="0"/>
                <a:cs typeface="Courier New" charset="0"/>
                <a:sym typeface="Trebuchet MS"/>
              </a:rPr>
              <a:t>)</a:t>
            </a:r>
          </a:p>
          <a:p>
            <a:pPr marL="360000" indent="-360000">
              <a:lnSpc>
                <a:spcPct val="115000"/>
              </a:lnSpc>
              <a:buClrTx/>
              <a:buSzPct val="100000"/>
              <a:buFontTx/>
              <a:buChar char="-"/>
              <a:defRPr/>
            </a:pPr>
            <a:r>
              <a:rPr lang="en-US" sz="1800" dirty="0">
                <a:latin typeface="Courier New" charset="0"/>
                <a:ea typeface="Courier New" charset="0"/>
                <a:cs typeface="Courier New" charset="0"/>
                <a:sym typeface="Trebuchet MS"/>
              </a:rPr>
              <a:t>j</a:t>
            </a:r>
            <a:r>
              <a:rPr lang="en-US" sz="1800" dirty="0" smtClean="0">
                <a:latin typeface="Courier New" charset="0"/>
                <a:ea typeface="Courier New" charset="0"/>
                <a:cs typeface="Courier New" charset="0"/>
                <a:sym typeface="Trebuchet MS"/>
              </a:rPr>
              <a:t>obs</a:t>
            </a:r>
          </a:p>
          <a:p>
            <a:pPr marL="360000" indent="-360000">
              <a:lnSpc>
                <a:spcPct val="115000"/>
              </a:lnSpc>
              <a:buClrTx/>
              <a:buSzPct val="100000"/>
              <a:buFontTx/>
              <a:buChar char="-"/>
              <a:defRPr/>
            </a:pPr>
            <a:r>
              <a:rPr lang="en-US" sz="1800" dirty="0">
                <a:latin typeface="Courier New" charset="0"/>
                <a:ea typeface="Courier New" charset="0"/>
                <a:cs typeface="Courier New" charset="0"/>
                <a:sym typeface="Trebuchet MS"/>
              </a:rPr>
              <a:t>n</a:t>
            </a:r>
            <a:r>
              <a:rPr lang="en-US" sz="1800" dirty="0" smtClean="0">
                <a:latin typeface="Courier New" charset="0"/>
                <a:ea typeface="Courier New" charset="0"/>
                <a:cs typeface="Courier New" charset="0"/>
                <a:sym typeface="Trebuchet MS"/>
              </a:rPr>
              <a:t>amespaces (ns)</a:t>
            </a:r>
          </a:p>
          <a:p>
            <a:pPr marL="360000" indent="-360000">
              <a:lnSpc>
                <a:spcPct val="115000"/>
              </a:lnSpc>
              <a:buClrTx/>
              <a:buSzPct val="100000"/>
              <a:buFontTx/>
              <a:buChar char="-"/>
              <a:defRPr/>
            </a:pPr>
            <a:r>
              <a:rPr lang="en-US" sz="1800" dirty="0">
                <a:latin typeface="Courier New" charset="0"/>
                <a:ea typeface="Courier New" charset="0"/>
                <a:cs typeface="Courier New" charset="0"/>
                <a:sym typeface="Trebuchet MS"/>
              </a:rPr>
              <a:t>n</a:t>
            </a:r>
            <a:r>
              <a:rPr lang="en-US" sz="1800" dirty="0" smtClean="0">
                <a:latin typeface="Courier New" charset="0"/>
                <a:ea typeface="Courier New" charset="0"/>
                <a:cs typeface="Courier New" charset="0"/>
                <a:sym typeface="Trebuchet MS"/>
              </a:rPr>
              <a:t>odes      (no)</a:t>
            </a:r>
          </a:p>
          <a:p>
            <a:pPr marL="360000" indent="-360000">
              <a:lnSpc>
                <a:spcPct val="115000"/>
              </a:lnSpc>
              <a:buClrTx/>
              <a:buSzPct val="100000"/>
              <a:buFontTx/>
              <a:buChar char="-"/>
              <a:defRPr/>
            </a:pPr>
            <a:r>
              <a:rPr lang="en-US" sz="1800" dirty="0" err="1">
                <a:latin typeface="Courier New" charset="0"/>
                <a:ea typeface="Courier New" charset="0"/>
                <a:cs typeface="Courier New" charset="0"/>
                <a:sym typeface="Trebuchet MS"/>
              </a:rPr>
              <a:t>p</a:t>
            </a:r>
            <a:r>
              <a:rPr lang="en-US" sz="1800" dirty="0" err="1" smtClean="0">
                <a:latin typeface="Courier New" charset="0"/>
                <a:ea typeface="Courier New" charset="0"/>
                <a:cs typeface="Courier New" charset="0"/>
                <a:sym typeface="Trebuchet MS"/>
              </a:rPr>
              <a:t>ersistentvolumeclaims</a:t>
            </a:r>
            <a:r>
              <a:rPr lang="en-US" sz="1800" dirty="0" smtClean="0">
                <a:latin typeface="Courier New" charset="0"/>
                <a:ea typeface="Courier New" charset="0"/>
                <a:cs typeface="Courier New" charset="0"/>
                <a:sym typeface="Trebuchet MS"/>
              </a:rPr>
              <a:t> (</a:t>
            </a:r>
            <a:r>
              <a:rPr lang="en-US" sz="1800" dirty="0" err="1" smtClean="0">
                <a:latin typeface="Courier New" charset="0"/>
                <a:ea typeface="Courier New" charset="0"/>
                <a:cs typeface="Courier New" charset="0"/>
                <a:sym typeface="Trebuchet MS"/>
              </a:rPr>
              <a:t>pvc</a:t>
            </a:r>
            <a:r>
              <a:rPr lang="en-US" sz="1800" dirty="0" smtClean="0">
                <a:latin typeface="Courier New" charset="0"/>
                <a:ea typeface="Courier New" charset="0"/>
                <a:cs typeface="Courier New" charset="0"/>
                <a:sym typeface="Trebuchet MS"/>
              </a:rPr>
              <a:t>)</a:t>
            </a:r>
          </a:p>
          <a:p>
            <a:pPr marL="360000" indent="-360000">
              <a:lnSpc>
                <a:spcPct val="115000"/>
              </a:lnSpc>
              <a:buClrTx/>
              <a:buSzPct val="100000"/>
              <a:buFontTx/>
              <a:buChar char="-"/>
              <a:defRPr/>
            </a:pPr>
            <a:endParaRPr lang="en-US" sz="1800" dirty="0" smtClean="0">
              <a:latin typeface="Courier New" charset="0"/>
              <a:ea typeface="Courier New" charset="0"/>
              <a:cs typeface="Courier New" charset="0"/>
              <a:sym typeface="Trebuchet MS"/>
            </a:endParaRPr>
          </a:p>
          <a:p>
            <a:pPr marL="360000" indent="-360000">
              <a:lnSpc>
                <a:spcPct val="115000"/>
              </a:lnSpc>
              <a:buClrTx/>
              <a:buSzPct val="100000"/>
              <a:buFontTx/>
              <a:buChar char="-"/>
              <a:defRPr/>
            </a:pPr>
            <a:r>
              <a:rPr lang="en-US" sz="1800" dirty="0" err="1">
                <a:latin typeface="Courier New" charset="0"/>
                <a:ea typeface="Courier New" charset="0"/>
                <a:cs typeface="Courier New" charset="0"/>
                <a:sym typeface="Trebuchet MS"/>
              </a:rPr>
              <a:t>p</a:t>
            </a:r>
            <a:r>
              <a:rPr lang="en-US" sz="1800" dirty="0" err="1" smtClean="0">
                <a:latin typeface="Courier New" charset="0"/>
                <a:ea typeface="Courier New" charset="0"/>
                <a:cs typeface="Courier New" charset="0"/>
                <a:sym typeface="Trebuchet MS"/>
              </a:rPr>
              <a:t>ersistentvolumes</a:t>
            </a:r>
            <a:r>
              <a:rPr lang="en-US" sz="1800" dirty="0" smtClean="0">
                <a:latin typeface="Courier New" charset="0"/>
                <a:ea typeface="Courier New" charset="0"/>
                <a:cs typeface="Courier New" charset="0"/>
                <a:sym typeface="Trebuchet MS"/>
              </a:rPr>
              <a:t> (</a:t>
            </a:r>
            <a:r>
              <a:rPr lang="en-US" sz="1800" dirty="0" err="1" smtClean="0">
                <a:latin typeface="Courier New" charset="0"/>
                <a:ea typeface="Courier New" charset="0"/>
                <a:cs typeface="Courier New" charset="0"/>
                <a:sym typeface="Trebuchet MS"/>
              </a:rPr>
              <a:t>pv</a:t>
            </a:r>
            <a:r>
              <a:rPr lang="en-US" sz="1800" dirty="0" smtClean="0">
                <a:latin typeface="Courier New" charset="0"/>
                <a:ea typeface="Courier New" charset="0"/>
                <a:cs typeface="Courier New" charset="0"/>
                <a:sym typeface="Trebuchet MS"/>
              </a:rPr>
              <a:t>)</a:t>
            </a:r>
          </a:p>
          <a:p>
            <a:pPr marL="360000" indent="-360000">
              <a:lnSpc>
                <a:spcPct val="115000"/>
              </a:lnSpc>
              <a:buClrTx/>
              <a:buSzPct val="100000"/>
              <a:buFontTx/>
              <a:buChar char="-"/>
              <a:defRPr/>
            </a:pPr>
            <a:r>
              <a:rPr lang="en-US" sz="1800" dirty="0">
                <a:latin typeface="Courier New" charset="0"/>
                <a:ea typeface="Courier New" charset="0"/>
                <a:cs typeface="Courier New" charset="0"/>
                <a:sym typeface="Trebuchet MS"/>
              </a:rPr>
              <a:t>p</a:t>
            </a:r>
            <a:r>
              <a:rPr lang="en-US" sz="1800" dirty="0" smtClean="0">
                <a:latin typeface="Courier New" charset="0"/>
                <a:ea typeface="Courier New" charset="0"/>
                <a:cs typeface="Courier New" charset="0"/>
                <a:sym typeface="Trebuchet MS"/>
              </a:rPr>
              <a:t>ods        (</a:t>
            </a:r>
            <a:r>
              <a:rPr lang="en-US" sz="1800" dirty="0" err="1" smtClean="0">
                <a:latin typeface="Courier New" charset="0"/>
                <a:ea typeface="Courier New" charset="0"/>
                <a:cs typeface="Courier New" charset="0"/>
                <a:sym typeface="Trebuchet MS"/>
              </a:rPr>
              <a:t>po</a:t>
            </a:r>
            <a:r>
              <a:rPr lang="en-US" sz="1800" dirty="0" smtClean="0">
                <a:latin typeface="Courier New" charset="0"/>
                <a:ea typeface="Courier New" charset="0"/>
                <a:cs typeface="Courier New" charset="0"/>
                <a:sym typeface="Trebuchet MS"/>
              </a:rPr>
              <a:t>)</a:t>
            </a:r>
          </a:p>
          <a:p>
            <a:pPr marL="360000" indent="-360000">
              <a:lnSpc>
                <a:spcPct val="115000"/>
              </a:lnSpc>
              <a:buClrTx/>
              <a:buSzPct val="100000"/>
              <a:buFontTx/>
              <a:buChar char="-"/>
              <a:defRPr/>
            </a:pPr>
            <a:r>
              <a:rPr lang="en-US" sz="1800" dirty="0" err="1">
                <a:latin typeface="Courier New" charset="0"/>
                <a:ea typeface="Courier New" charset="0"/>
                <a:cs typeface="Courier New" charset="0"/>
                <a:sym typeface="Trebuchet MS"/>
              </a:rPr>
              <a:t>r</a:t>
            </a:r>
            <a:r>
              <a:rPr lang="en-US" sz="1800" dirty="0" err="1" smtClean="0">
                <a:latin typeface="Courier New" charset="0"/>
                <a:ea typeface="Courier New" charset="0"/>
                <a:cs typeface="Courier New" charset="0"/>
                <a:sym typeface="Trebuchet MS"/>
              </a:rPr>
              <a:t>eplicasets</a:t>
            </a:r>
            <a:r>
              <a:rPr lang="en-US" sz="1800" dirty="0" smtClean="0">
                <a:latin typeface="Courier New" charset="0"/>
                <a:ea typeface="Courier New" charset="0"/>
                <a:cs typeface="Courier New" charset="0"/>
                <a:sym typeface="Trebuchet MS"/>
              </a:rPr>
              <a:t> (</a:t>
            </a:r>
            <a:r>
              <a:rPr lang="en-US" sz="1800" dirty="0" err="1" smtClean="0">
                <a:latin typeface="Courier New" charset="0"/>
                <a:ea typeface="Courier New" charset="0"/>
                <a:cs typeface="Courier New" charset="0"/>
                <a:sym typeface="Trebuchet MS"/>
              </a:rPr>
              <a:t>rs</a:t>
            </a:r>
            <a:r>
              <a:rPr lang="en-US" sz="1800" dirty="0" smtClean="0">
                <a:latin typeface="Courier New" charset="0"/>
                <a:ea typeface="Courier New" charset="0"/>
                <a:cs typeface="Courier New" charset="0"/>
                <a:sym typeface="Trebuchet MS"/>
              </a:rPr>
              <a:t>)</a:t>
            </a:r>
          </a:p>
          <a:p>
            <a:pPr marL="360000" indent="-360000">
              <a:lnSpc>
                <a:spcPct val="115000"/>
              </a:lnSpc>
              <a:buClrTx/>
              <a:buSzPct val="100000"/>
              <a:buFontTx/>
              <a:buChar char="-"/>
              <a:defRPr/>
            </a:pPr>
            <a:r>
              <a:rPr lang="en-US" sz="1800" dirty="0">
                <a:latin typeface="Courier New" charset="0"/>
                <a:ea typeface="Courier New" charset="0"/>
                <a:cs typeface="Courier New" charset="0"/>
                <a:sym typeface="Trebuchet MS"/>
              </a:rPr>
              <a:t>s</a:t>
            </a:r>
            <a:r>
              <a:rPr lang="en-US" sz="1800" dirty="0" smtClean="0">
                <a:latin typeface="Courier New" charset="0"/>
                <a:ea typeface="Courier New" charset="0"/>
                <a:cs typeface="Courier New" charset="0"/>
                <a:sym typeface="Trebuchet MS"/>
              </a:rPr>
              <a:t>ecrets</a:t>
            </a:r>
          </a:p>
          <a:p>
            <a:pPr marL="360000" indent="-360000">
              <a:lnSpc>
                <a:spcPct val="115000"/>
              </a:lnSpc>
              <a:buClrTx/>
              <a:buSzPct val="100000"/>
              <a:buFontTx/>
              <a:buChar char="-"/>
              <a:defRPr/>
            </a:pPr>
            <a:r>
              <a:rPr lang="en-US" sz="1800" dirty="0">
                <a:latin typeface="Courier New" charset="0"/>
                <a:ea typeface="Courier New" charset="0"/>
                <a:cs typeface="Courier New" charset="0"/>
                <a:sym typeface="Trebuchet MS"/>
              </a:rPr>
              <a:t>s</a:t>
            </a:r>
            <a:r>
              <a:rPr lang="en-US" sz="1800" dirty="0" smtClean="0">
                <a:latin typeface="Courier New" charset="0"/>
                <a:ea typeface="Courier New" charset="0"/>
                <a:cs typeface="Courier New" charset="0"/>
                <a:sym typeface="Trebuchet MS"/>
              </a:rPr>
              <a:t>ervices    (svc)</a:t>
            </a:r>
          </a:p>
          <a:p>
            <a:pPr marL="360000" indent="-360000">
              <a:lnSpc>
                <a:spcPct val="115000"/>
              </a:lnSpc>
              <a:buClrTx/>
              <a:buSzPct val="100000"/>
              <a:buFontTx/>
              <a:buChar char="-"/>
              <a:defRPr/>
            </a:pPr>
            <a:r>
              <a:rPr lang="en-US" sz="1800" dirty="0" err="1" smtClean="0">
                <a:latin typeface="Courier New" charset="0"/>
                <a:ea typeface="Courier New" charset="0"/>
                <a:cs typeface="Courier New" charset="0"/>
                <a:sym typeface="Trebuchet MS"/>
              </a:rPr>
              <a:t>statefulsets</a:t>
            </a:r>
            <a:endParaRPr lang="en-US" sz="1800" dirty="0" smtClean="0">
              <a:latin typeface="Courier New" charset="0"/>
              <a:ea typeface="Courier New" charset="0"/>
              <a:cs typeface="Courier New" charset="0"/>
              <a:sym typeface="Trebuchet MS"/>
            </a:endParaRPr>
          </a:p>
        </p:txBody>
      </p:sp>
      <p:sp>
        <p:nvSpPr>
          <p:cNvPr id="15" name="Shape 366"/>
          <p:cNvSpPr txBox="1">
            <a:spLocks/>
          </p:cNvSpPr>
          <p:nvPr/>
        </p:nvSpPr>
        <p:spPr>
          <a:xfrm>
            <a:off x="230154" y="334878"/>
            <a:ext cx="8681400" cy="970816"/>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9pPr>
          </a:lstStyle>
          <a:p>
            <a:pPr>
              <a:lnSpc>
                <a:spcPct val="70000"/>
              </a:lnSpc>
              <a:buSzPct val="25000"/>
            </a:pPr>
            <a:r>
              <a:rPr lang="en-US" dirty="0" err="1" smtClean="0">
                <a:latin typeface="Courier New" charset="0"/>
                <a:ea typeface="Courier New" charset="0"/>
                <a:cs typeface="Courier New" charset="0"/>
              </a:rPr>
              <a:t>kubectl</a:t>
            </a:r>
            <a:r>
              <a:rPr lang="en-US" dirty="0" smtClean="0">
                <a:latin typeface="Courier New" charset="0"/>
                <a:ea typeface="Courier New" charset="0"/>
                <a:cs typeface="Courier New" charset="0"/>
              </a:rPr>
              <a:t> get TYPE [NAME] </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[OPTIONS]</a:t>
            </a:r>
            <a:endParaRPr lang="en-US" sz="2400" u="sng" dirty="0">
              <a:latin typeface="Courier New" charset="0"/>
              <a:ea typeface="Courier New" charset="0"/>
              <a:cs typeface="Courier New" charset="0"/>
              <a:sym typeface="Helvetica Neue"/>
            </a:endParaRPr>
          </a:p>
        </p:txBody>
      </p:sp>
    </p:spTree>
    <p:extLst>
      <p:ext uri="{BB962C8B-B14F-4D97-AF65-F5344CB8AC3E}">
        <p14:creationId xmlns:p14="http://schemas.microsoft.com/office/powerpoint/2010/main" val="13761208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7" name="Picture 6"/>
          <p:cNvPicPr>
            <a:picLocks noChangeAspect="1"/>
          </p:cNvPicPr>
          <p:nvPr/>
        </p:nvPicPr>
        <p:blipFill rotWithShape="1">
          <a:blip r:embed="rId3"/>
          <a:srcRect r="19195" b="74568"/>
          <a:stretch/>
        </p:blipFill>
        <p:spPr>
          <a:xfrm>
            <a:off x="230154" y="1810867"/>
            <a:ext cx="8682546" cy="1707942"/>
          </a:xfrm>
          <a:prstGeom prst="rect">
            <a:avLst/>
          </a:prstGeom>
        </p:spPr>
      </p:pic>
      <p:sp>
        <p:nvSpPr>
          <p:cNvPr id="9" name="Shape 367"/>
          <p:cNvSpPr txBox="1">
            <a:spLocks noGrp="1"/>
          </p:cNvSpPr>
          <p:nvPr>
            <p:ph type="body" idx="1"/>
          </p:nvPr>
        </p:nvSpPr>
        <p:spPr>
          <a:xfrm>
            <a:off x="230154" y="1305642"/>
            <a:ext cx="8681400" cy="505225"/>
          </a:xfrm>
          <a:prstGeom prst="rect">
            <a:avLst/>
          </a:prstGeom>
          <a:noFill/>
          <a:ln>
            <a:noFill/>
          </a:ln>
        </p:spPr>
        <p:txBody>
          <a:bodyPr lIns="91400" tIns="91400" rIns="91400" bIns="91400" anchor="t" anchorCtr="0">
            <a:noAutofit/>
          </a:bodyPr>
          <a:lstStyle/>
          <a:p>
            <a:pPr marL="300789" marR="0" lvl="0" indent="-300789" algn="r" defTabSz="914400" eaLnBrk="1" fontAlgn="auto" latinLnBrk="0" hangingPunct="1">
              <a:lnSpc>
                <a:spcPct val="115000"/>
              </a:lnSpc>
              <a:spcBef>
                <a:spcPts val="0"/>
              </a:spcBef>
              <a:spcAft>
                <a:spcPts val="0"/>
              </a:spcAft>
              <a:buClrTx/>
              <a:buSzPct val="100000"/>
              <a:buFont typeface="Trebuchet MS"/>
              <a:buNone/>
              <a:tabLst/>
              <a:defRPr/>
            </a:pPr>
            <a:r>
              <a:rPr lang="en-US" sz="1800" dirty="0" smtClean="0">
                <a:latin typeface="Courier New" charset="0"/>
                <a:ea typeface="Courier New" charset="0"/>
                <a:cs typeface="Courier New" charset="0"/>
                <a:sym typeface="Trebuchet MS"/>
              </a:rPr>
              <a:t>Display cluster information</a:t>
            </a:r>
          </a:p>
        </p:txBody>
      </p:sp>
      <p:sp>
        <p:nvSpPr>
          <p:cNvPr id="10" name="Shape 367"/>
          <p:cNvSpPr txBox="1">
            <a:spLocks/>
          </p:cNvSpPr>
          <p:nvPr/>
        </p:nvSpPr>
        <p:spPr>
          <a:xfrm>
            <a:off x="231300" y="2443083"/>
            <a:ext cx="8681400" cy="998620"/>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pPr marL="300789" indent="-300789">
              <a:lnSpc>
                <a:spcPct val="115000"/>
              </a:lnSpc>
              <a:buClrTx/>
              <a:buSzPct val="100000"/>
              <a:buFont typeface="Trebuchet MS"/>
              <a:buNone/>
              <a:defRPr/>
            </a:pPr>
            <a:r>
              <a:rPr lang="en-US" sz="1800" dirty="0">
                <a:latin typeface="Courier New" charset="0"/>
                <a:ea typeface="Courier New" charset="0"/>
                <a:cs typeface="Courier New" charset="0"/>
                <a:sym typeface="Trebuchet MS"/>
              </a:rPr>
              <a:t>c</a:t>
            </a:r>
            <a:r>
              <a:rPr lang="en-US" sz="1800" dirty="0" smtClean="0">
                <a:latin typeface="Courier New" charset="0"/>
                <a:ea typeface="Courier New" charset="0"/>
                <a:cs typeface="Courier New" charset="0"/>
                <a:sym typeface="Trebuchet MS"/>
              </a:rPr>
              <a:t>ommon </a:t>
            </a:r>
            <a:r>
              <a:rPr lang="en-US" altLang="zh-TW" sz="1800" dirty="0" smtClean="0">
                <a:latin typeface="Courier New" charset="0"/>
                <a:ea typeface="Courier New" charset="0"/>
                <a:cs typeface="Courier New" charset="0"/>
                <a:sym typeface="Trebuchet MS"/>
              </a:rPr>
              <a:t>options</a:t>
            </a:r>
            <a:r>
              <a:rPr lang="en-US" sz="1800" dirty="0" smtClean="0">
                <a:latin typeface="Courier New" charset="0"/>
                <a:ea typeface="Courier New" charset="0"/>
                <a:cs typeface="Courier New" charset="0"/>
                <a:sym typeface="Trebuchet MS"/>
              </a:rPr>
              <a:t>:</a:t>
            </a:r>
          </a:p>
          <a:p>
            <a:pPr marL="300789" indent="-300789">
              <a:lnSpc>
                <a:spcPct val="115000"/>
              </a:lnSpc>
              <a:buClrTx/>
              <a:buSzPct val="100000"/>
              <a:defRPr/>
            </a:pPr>
            <a:r>
              <a:rPr lang="en-US" sz="1800" dirty="0" smtClean="0">
                <a:latin typeface="Courier New" charset="0"/>
                <a:ea typeface="Courier New" charset="0"/>
                <a:cs typeface="Courier New" charset="0"/>
                <a:sym typeface="Trebuchet MS"/>
              </a:rPr>
              <a:t>--help		</a:t>
            </a:r>
            <a:r>
              <a:rPr lang="en-US" sz="1400" dirty="0" smtClean="0">
                <a:latin typeface="Courier New" charset="0"/>
                <a:ea typeface="Courier New" charset="0"/>
                <a:cs typeface="Courier New" charset="0"/>
                <a:sym typeface="Trebuchet MS"/>
              </a:rPr>
              <a:t>show all [</a:t>
            </a:r>
            <a:r>
              <a:rPr lang="en-US" altLang="zh-TW" sz="1400" dirty="0" smtClean="0">
                <a:latin typeface="Courier New" charset="0"/>
                <a:ea typeface="Courier New" charset="0"/>
                <a:cs typeface="Courier New" charset="0"/>
                <a:sym typeface="Trebuchet MS"/>
              </a:rPr>
              <a:t>flags</a:t>
            </a:r>
            <a:r>
              <a:rPr lang="en-US" sz="1400" dirty="0" smtClean="0">
                <a:latin typeface="Courier New" charset="0"/>
                <a:ea typeface="Courier New" charset="0"/>
                <a:cs typeface="Courier New" charset="0"/>
                <a:sym typeface="Trebuchet MS"/>
              </a:rPr>
              <a:t>]</a:t>
            </a:r>
          </a:p>
        </p:txBody>
      </p:sp>
      <p:cxnSp>
        <p:nvCxnSpPr>
          <p:cNvPr id="12" name="Straight Connector 11"/>
          <p:cNvCxnSpPr/>
          <p:nvPr/>
        </p:nvCxnSpPr>
        <p:spPr>
          <a:xfrm flipV="1">
            <a:off x="2751667" y="1937962"/>
            <a:ext cx="1403633" cy="90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751667" y="3004762"/>
            <a:ext cx="165448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Shape 367"/>
          <p:cNvSpPr txBox="1">
            <a:spLocks/>
          </p:cNvSpPr>
          <p:nvPr/>
        </p:nvSpPr>
        <p:spPr>
          <a:xfrm>
            <a:off x="230154" y="3518809"/>
            <a:ext cx="8681400" cy="1193895"/>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pPr marL="300789" indent="-300789">
              <a:lnSpc>
                <a:spcPct val="115000"/>
              </a:lnSpc>
              <a:buClrTx/>
              <a:buSzPct val="100000"/>
              <a:buFont typeface="Trebuchet MS"/>
              <a:buNone/>
              <a:defRPr/>
            </a:pPr>
            <a:r>
              <a:rPr lang="en-US" sz="1800" dirty="0">
                <a:latin typeface="Courier New" charset="0"/>
                <a:ea typeface="Courier New" charset="0"/>
                <a:cs typeface="Courier New" charset="0"/>
                <a:sym typeface="Trebuchet MS"/>
              </a:rPr>
              <a:t>c</a:t>
            </a:r>
            <a:r>
              <a:rPr lang="en-US" sz="1800" dirty="0" smtClean="0">
                <a:latin typeface="Courier New" charset="0"/>
                <a:ea typeface="Courier New" charset="0"/>
                <a:cs typeface="Courier New" charset="0"/>
                <a:sym typeface="Trebuchet MS"/>
              </a:rPr>
              <a:t>ommon options:</a:t>
            </a:r>
          </a:p>
          <a:p>
            <a:pPr marL="300789" indent="-300789">
              <a:buClrTx/>
              <a:buSzPct val="100000"/>
              <a:defRPr/>
            </a:pPr>
            <a:r>
              <a:rPr lang="en-US" sz="1800" dirty="0" smtClean="0">
                <a:latin typeface="Courier New" charset="0"/>
                <a:ea typeface="Courier New" charset="0"/>
                <a:cs typeface="Courier New" charset="0"/>
                <a:sym typeface="Trebuchet MS"/>
              </a:rPr>
              <a:t>-o	</a:t>
            </a:r>
            <a:r>
              <a:rPr lang="en-US" sz="1400" dirty="0">
                <a:latin typeface="Courier New" charset="0"/>
                <a:ea typeface="Courier New" charset="0"/>
                <a:cs typeface="Courier New" charset="0"/>
                <a:sym typeface="Trebuchet MS"/>
              </a:rPr>
              <a:t>	Output </a:t>
            </a:r>
            <a:r>
              <a:rPr lang="en-US" sz="1400" dirty="0" smtClean="0">
                <a:latin typeface="Courier New" charset="0"/>
                <a:ea typeface="Courier New" charset="0"/>
                <a:cs typeface="Courier New" charset="0"/>
                <a:sym typeface="Trebuchet MS"/>
              </a:rPr>
              <a:t>format </a:t>
            </a:r>
            <a:r>
              <a:rPr lang="en-US" sz="1400" dirty="0">
                <a:latin typeface="Courier New" charset="0"/>
                <a:ea typeface="Courier New" charset="0"/>
                <a:cs typeface="Courier New" charset="0"/>
                <a:sym typeface="Trebuchet MS"/>
              </a:rPr>
              <a:t>(</a:t>
            </a:r>
            <a:r>
              <a:rPr lang="en-US" sz="1400" dirty="0" err="1">
                <a:latin typeface="Courier New" charset="0"/>
                <a:ea typeface="Courier New" charset="0"/>
                <a:cs typeface="Courier New" charset="0"/>
                <a:sym typeface="Trebuchet MS"/>
              </a:rPr>
              <a:t>json|yaml|wide|name</a:t>
            </a:r>
            <a:r>
              <a:rPr lang="en-US" sz="1400" dirty="0">
                <a:latin typeface="Courier New" charset="0"/>
                <a:ea typeface="Courier New" charset="0"/>
                <a:cs typeface="Courier New" charset="0"/>
                <a:sym typeface="Trebuchet MS"/>
              </a:rPr>
              <a:t>|</a:t>
            </a:r>
            <a:r>
              <a:rPr lang="mr-IN" sz="1400" dirty="0">
                <a:latin typeface="Courier New" charset="0"/>
                <a:ea typeface="Courier New" charset="0"/>
                <a:cs typeface="Courier New" charset="0"/>
                <a:sym typeface="Trebuchet MS"/>
              </a:rPr>
              <a:t>…</a:t>
            </a:r>
            <a:r>
              <a:rPr lang="en-US" sz="1400" dirty="0">
                <a:latin typeface="Courier New" charset="0"/>
                <a:ea typeface="Courier New" charset="0"/>
                <a:cs typeface="Courier New" charset="0"/>
                <a:sym typeface="Trebuchet MS"/>
              </a:rPr>
              <a:t>)</a:t>
            </a:r>
            <a:endParaRPr lang="en-US" sz="1400" dirty="0" smtClean="0">
              <a:latin typeface="Courier New" charset="0"/>
              <a:ea typeface="Courier New" charset="0"/>
              <a:cs typeface="Courier New" charset="0"/>
              <a:sym typeface="Trebuchet MS"/>
            </a:endParaRPr>
          </a:p>
          <a:p>
            <a:pPr marL="300789" indent="-300789">
              <a:buClrTx/>
              <a:buSzPct val="100000"/>
              <a:defRPr/>
            </a:pPr>
            <a:r>
              <a:rPr lang="mr-IN" sz="1800" dirty="0">
                <a:latin typeface="Courier New" charset="0"/>
                <a:ea typeface="Courier New" charset="0"/>
                <a:cs typeface="Courier New" charset="0"/>
                <a:sym typeface="Trebuchet MS"/>
              </a:rPr>
              <a:t>-</a:t>
            </a:r>
            <a:r>
              <a:rPr lang="mr-IN" sz="1800" dirty="0" err="1" smtClean="0">
                <a:latin typeface="Courier New" charset="0"/>
                <a:ea typeface="Courier New" charset="0"/>
                <a:cs typeface="Courier New" charset="0"/>
                <a:sym typeface="Trebuchet MS"/>
              </a:rPr>
              <a:t>l</a:t>
            </a:r>
            <a:r>
              <a:rPr lang="en-US" sz="1800" dirty="0" smtClean="0">
                <a:latin typeface="Courier New" charset="0"/>
                <a:ea typeface="Courier New" charset="0"/>
                <a:cs typeface="Courier New" charset="0"/>
                <a:sym typeface="Trebuchet MS"/>
              </a:rPr>
              <a:t>	</a:t>
            </a:r>
            <a:r>
              <a:rPr lang="en-US" sz="1800" dirty="0">
                <a:latin typeface="Courier New" charset="0"/>
                <a:ea typeface="Courier New" charset="0"/>
                <a:cs typeface="Courier New" charset="0"/>
                <a:sym typeface="Trebuchet MS"/>
              </a:rPr>
              <a:t>	</a:t>
            </a:r>
            <a:r>
              <a:rPr lang="en-US" sz="1400" dirty="0">
                <a:latin typeface="Courier New" charset="0"/>
                <a:ea typeface="Courier New" charset="0"/>
                <a:cs typeface="Courier New" charset="0"/>
                <a:sym typeface="Trebuchet MS"/>
              </a:rPr>
              <a:t>Selector (label query) to filter </a:t>
            </a:r>
            <a:r>
              <a:rPr lang="en-US" sz="1400" dirty="0" smtClean="0">
                <a:latin typeface="Courier New" charset="0"/>
                <a:ea typeface="Courier New" charset="0"/>
                <a:cs typeface="Courier New" charset="0"/>
                <a:sym typeface="Trebuchet MS"/>
              </a:rPr>
              <a:t>on</a:t>
            </a:r>
          </a:p>
          <a:p>
            <a:pPr marL="300789" indent="-300789">
              <a:buClrTx/>
              <a:buSzPct val="100000"/>
              <a:defRPr/>
            </a:pPr>
            <a:r>
              <a:rPr lang="en-US" sz="1800" dirty="0">
                <a:latin typeface="Courier New" charset="0"/>
                <a:ea typeface="Courier New" charset="0"/>
                <a:cs typeface="Courier New" charset="0"/>
                <a:sym typeface="Trebuchet MS"/>
              </a:rPr>
              <a:t>-w</a:t>
            </a:r>
            <a:r>
              <a:rPr lang="en-US" sz="1400" dirty="0">
                <a:latin typeface="Courier New" charset="0"/>
                <a:ea typeface="Courier New" charset="0"/>
                <a:cs typeface="Courier New" charset="0"/>
                <a:sym typeface="Trebuchet MS"/>
              </a:rPr>
              <a:t>		</a:t>
            </a:r>
            <a:r>
              <a:rPr lang="en-US" sz="1400" dirty="0" smtClean="0">
                <a:latin typeface="Courier New" charset="0"/>
                <a:ea typeface="Courier New" charset="0"/>
                <a:cs typeface="Courier New" charset="0"/>
                <a:sym typeface="Trebuchet MS"/>
              </a:rPr>
              <a:t>After </a:t>
            </a:r>
            <a:r>
              <a:rPr lang="en-US" sz="1400" dirty="0">
                <a:latin typeface="Courier New" charset="0"/>
                <a:ea typeface="Courier New" charset="0"/>
                <a:cs typeface="Courier New" charset="0"/>
                <a:sym typeface="Trebuchet MS"/>
              </a:rPr>
              <a:t>listing/getting the requested object, watch for changes</a:t>
            </a:r>
            <a:endParaRPr lang="en-US" sz="1800" dirty="0">
              <a:latin typeface="Courier New" charset="0"/>
              <a:ea typeface="Courier New" charset="0"/>
              <a:cs typeface="Courier New" charset="0"/>
              <a:sym typeface="Trebuchet MS"/>
            </a:endParaRPr>
          </a:p>
        </p:txBody>
      </p:sp>
      <p:sp>
        <p:nvSpPr>
          <p:cNvPr id="15" name="Shape 366"/>
          <p:cNvSpPr txBox="1">
            <a:spLocks/>
          </p:cNvSpPr>
          <p:nvPr/>
        </p:nvSpPr>
        <p:spPr>
          <a:xfrm>
            <a:off x="230154" y="334878"/>
            <a:ext cx="8681400" cy="970816"/>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9pPr>
          </a:lstStyle>
          <a:p>
            <a:pPr>
              <a:lnSpc>
                <a:spcPct val="70000"/>
              </a:lnSpc>
              <a:buSzPct val="25000"/>
            </a:pPr>
            <a:r>
              <a:rPr lang="en-US" dirty="0" err="1" smtClean="0">
                <a:latin typeface="Courier New" charset="0"/>
                <a:ea typeface="Courier New" charset="0"/>
                <a:cs typeface="Courier New" charset="0"/>
              </a:rPr>
              <a:t>kubectl</a:t>
            </a:r>
            <a:r>
              <a:rPr lang="en-US" dirty="0" smtClean="0">
                <a:latin typeface="Courier New" charset="0"/>
                <a:ea typeface="Courier New" charset="0"/>
                <a:cs typeface="Courier New" charset="0"/>
              </a:rPr>
              <a:t> get TYPE [NAME] </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                 [OPTIONS]</a:t>
            </a:r>
            <a:endParaRPr lang="en-US" sz="2400" u="sng" dirty="0">
              <a:latin typeface="Courier New" charset="0"/>
              <a:ea typeface="Courier New" charset="0"/>
              <a:cs typeface="Courier New" charset="0"/>
              <a:sym typeface="Helvetica Neue"/>
            </a:endParaRPr>
          </a:p>
        </p:txBody>
      </p:sp>
    </p:spTree>
    <p:extLst>
      <p:ext uri="{BB962C8B-B14F-4D97-AF65-F5344CB8AC3E}">
        <p14:creationId xmlns:p14="http://schemas.microsoft.com/office/powerpoint/2010/main" val="9085013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u="sng" dirty="0" smtClean="0">
                <a:latin typeface="Courier New" charset="0"/>
                <a:ea typeface="Courier New" charset="0"/>
                <a:cs typeface="Courier New" charset="0"/>
                <a:sym typeface="Helvetica Neue"/>
              </a:rPr>
              <a:t>Intro to Kubernetes</a:t>
            </a:r>
            <a:endParaRPr lang="en-US" sz="3600" b="1" i="0" u="sng" strike="noStrike" cap="none" dirty="0">
              <a:solidFill>
                <a:srgbClr val="000000"/>
              </a:solidFill>
              <a:latin typeface="Courier New" charset="0"/>
              <a:ea typeface="Courier New" charset="0"/>
              <a:cs typeface="Courier New" charset="0"/>
              <a:sym typeface="Helvetica Neue"/>
            </a:endParaRPr>
          </a:p>
        </p:txBody>
      </p:sp>
      <p:sp>
        <p:nvSpPr>
          <p:cNvPr id="367" name="Shape 367"/>
          <p:cNvSpPr txBox="1">
            <a:spLocks noGrp="1"/>
          </p:cNvSpPr>
          <p:nvPr>
            <p:ph type="body" idx="1"/>
          </p:nvPr>
        </p:nvSpPr>
        <p:spPr>
          <a:xfrm>
            <a:off x="231300" y="1190775"/>
            <a:ext cx="8681400" cy="3461436"/>
          </a:xfrm>
          <a:prstGeom prst="rect">
            <a:avLst/>
          </a:prstGeom>
          <a:noFill/>
          <a:ln>
            <a:noFill/>
          </a:ln>
        </p:spPr>
        <p:txBody>
          <a:bodyPr lIns="91400" tIns="91400" rIns="91400" bIns="91400" anchor="t" anchorCtr="0">
            <a:noAutofit/>
          </a:bodyPr>
          <a:lstStyle/>
          <a:p>
            <a:pPr marL="457200" lvl="2" indent="-457200">
              <a:lnSpc>
                <a:spcPct val="115000"/>
              </a:lnSpc>
              <a:buClrTx/>
              <a:buSzPct val="100000"/>
              <a:buFont typeface="Arial" charset="0"/>
              <a:buChar char="•"/>
            </a:pPr>
            <a:r>
              <a:rPr lang="el-GR" sz="2800" dirty="0" smtClean="0">
                <a:latin typeface="Bradley Hand" charset="0"/>
                <a:ea typeface="Bradley Hand" charset="0"/>
                <a:cs typeface="Bradley Hand" charset="0"/>
              </a:rPr>
              <a:t>Κυβερνήτης</a:t>
            </a:r>
            <a:r>
              <a:rPr lang="en-US" sz="2800" dirty="0" smtClean="0">
                <a:latin typeface="Courier New" charset="0"/>
                <a:ea typeface="Courier New" charset="0"/>
                <a:cs typeface="Courier New" charset="0"/>
              </a:rPr>
              <a:t>: Governor, Pilot</a:t>
            </a:r>
            <a:r>
              <a:rPr lang="en-US" altLang="zh-TW" sz="2800" dirty="0" smtClean="0">
                <a:latin typeface="Courier New" charset="0"/>
                <a:ea typeface="Courier New" charset="0"/>
                <a:cs typeface="Courier New" charset="0"/>
              </a:rPr>
              <a:t>.</a:t>
            </a:r>
            <a:endParaRPr lang="en-US" sz="2800" dirty="0" smtClean="0">
              <a:latin typeface="Courier New" charset="0"/>
              <a:ea typeface="Courier New" charset="0"/>
              <a:cs typeface="Courier New" charset="0"/>
            </a:endParaRPr>
          </a:p>
          <a:p>
            <a:pPr marL="457200" lvl="0" indent="-457200">
              <a:lnSpc>
                <a:spcPct val="115000"/>
              </a:lnSpc>
              <a:buClrTx/>
              <a:buSzPct val="100000"/>
              <a:buFont typeface="Arial" charset="0"/>
              <a:buChar char="•"/>
            </a:pPr>
            <a:r>
              <a:rPr lang="en-US" sz="2800" dirty="0" smtClean="0">
                <a:latin typeface="Courier New" charset="0"/>
                <a:ea typeface="Courier New" charset="0"/>
                <a:cs typeface="Courier New" charset="0"/>
                <a:sym typeface="Trebuchet MS"/>
              </a:rPr>
              <a:t>“K8S”</a:t>
            </a:r>
          </a:p>
          <a:p>
            <a:pPr marL="457200" lvl="0" indent="-457200">
              <a:lnSpc>
                <a:spcPct val="115000"/>
              </a:lnSpc>
              <a:buClrTx/>
              <a:buSzPct val="100000"/>
              <a:buFont typeface="Arial" charset="0"/>
              <a:buChar char="•"/>
            </a:pPr>
            <a:r>
              <a:rPr lang="en-US" sz="2800" dirty="0" smtClean="0">
                <a:latin typeface="Courier New" charset="0"/>
                <a:ea typeface="Courier New" charset="0"/>
                <a:cs typeface="Courier New" charset="0"/>
                <a:sym typeface="Trebuchet MS"/>
              </a:rPr>
              <a:t>Current Release: 1.9</a:t>
            </a:r>
          </a:p>
          <a:p>
            <a:pPr marL="457200" lvl="0" indent="-457200">
              <a:lnSpc>
                <a:spcPct val="115000"/>
              </a:lnSpc>
              <a:buClrTx/>
              <a:buSzPct val="100000"/>
              <a:buFont typeface="Arial" charset="0"/>
              <a:buChar char="•"/>
            </a:pPr>
            <a:r>
              <a:rPr lang="en-US" sz="2800" dirty="0" smtClean="0">
                <a:latin typeface="Courier New" charset="0"/>
                <a:ea typeface="Courier New" charset="0"/>
                <a:cs typeface="Courier New" charset="0"/>
                <a:sym typeface="Trebuchet MS"/>
                <a:hlinkClick r:id="rId3"/>
              </a:rPr>
              <a:t>https</a:t>
            </a:r>
            <a:r>
              <a:rPr lang="en-US" sz="2800" dirty="0">
                <a:latin typeface="Courier New" charset="0"/>
                <a:ea typeface="Courier New" charset="0"/>
                <a:cs typeface="Courier New" charset="0"/>
                <a:sym typeface="Trebuchet MS"/>
                <a:hlinkClick r:id="rId3"/>
              </a:rPr>
              <a:t>://kubernetes.io</a:t>
            </a:r>
            <a:r>
              <a:rPr lang="en-US" sz="2800" dirty="0" smtClean="0">
                <a:latin typeface="Courier New" charset="0"/>
                <a:ea typeface="Courier New" charset="0"/>
                <a:cs typeface="Courier New" charset="0"/>
                <a:sym typeface="Trebuchet MS"/>
                <a:hlinkClick r:id="rId3"/>
              </a:rPr>
              <a:t>/</a:t>
            </a:r>
            <a:endParaRPr lang="en-US" sz="2800" dirty="0" smtClean="0">
              <a:latin typeface="Courier New" charset="0"/>
              <a:ea typeface="Courier New" charset="0"/>
              <a:cs typeface="Courier New" charset="0"/>
              <a:sym typeface="Trebuchet MS"/>
            </a:endParaRPr>
          </a:p>
          <a:p>
            <a:pPr marL="457200" indent="-457200">
              <a:lnSpc>
                <a:spcPct val="115000"/>
              </a:lnSpc>
              <a:buClrTx/>
              <a:buSzPct val="100000"/>
              <a:buFont typeface="Arial" charset="0"/>
              <a:buChar char="•"/>
            </a:pPr>
            <a:r>
              <a:rPr lang="en-US" sz="2800" dirty="0">
                <a:latin typeface="Courier New" charset="0"/>
                <a:ea typeface="Courier New" charset="0"/>
                <a:cs typeface="Courier New" charset="0"/>
                <a:sym typeface="Trebuchet MS"/>
              </a:rPr>
              <a:t>Release Roadmap </a:t>
            </a:r>
            <a:r>
              <a:rPr lang="en-US" sz="1600" dirty="0">
                <a:latin typeface="Courier New" charset="0"/>
                <a:ea typeface="Courier New" charset="0"/>
                <a:cs typeface="Courier New" charset="0"/>
                <a:sym typeface="Trebuchet MS"/>
                <a:hlinkClick r:id="rId4"/>
              </a:rPr>
              <a:t>https://github.com/kubernetes/kubernetes/milestones/</a:t>
            </a:r>
            <a:endParaRPr lang="en-US" sz="2800" dirty="0">
              <a:latin typeface="Courier New" charset="0"/>
              <a:ea typeface="Courier New" charset="0"/>
              <a:cs typeface="Courier New" charset="0"/>
              <a:sym typeface="Trebuchet MS"/>
            </a:endParaRPr>
          </a:p>
          <a:p>
            <a:pPr marL="457200" lvl="0" indent="-457200">
              <a:lnSpc>
                <a:spcPct val="115000"/>
              </a:lnSpc>
              <a:buClrTx/>
              <a:buSzPct val="100000"/>
              <a:buFont typeface="Arial" charset="0"/>
              <a:buChar char="•"/>
            </a:pPr>
            <a:endParaRPr lang="en-US" sz="2800" dirty="0" smtClean="0">
              <a:latin typeface="Courier New" charset="0"/>
              <a:ea typeface="Courier New" charset="0"/>
              <a:cs typeface="Courier New" charset="0"/>
              <a:sym typeface="Trebuchet MS"/>
            </a:endParaRPr>
          </a:p>
        </p:txBody>
      </p:sp>
      <p:pic>
        <p:nvPicPr>
          <p:cNvPr id="4" name="Picture 3"/>
          <p:cNvPicPr>
            <a:picLocks noChangeAspect="1"/>
          </p:cNvPicPr>
          <p:nvPr/>
        </p:nvPicPr>
        <p:blipFill rotWithShape="1">
          <a:blip r:embed="rId5"/>
          <a:srcRect l="7368" r="7327"/>
          <a:stretch/>
        </p:blipFill>
        <p:spPr>
          <a:xfrm>
            <a:off x="6898234" y="205975"/>
            <a:ext cx="2014466" cy="2024127"/>
          </a:xfrm>
          <a:prstGeom prst="rect">
            <a:avLst/>
          </a:prstGeom>
        </p:spPr>
      </p:pic>
    </p:spTree>
    <p:extLst>
      <p:ext uri="{BB962C8B-B14F-4D97-AF65-F5344CB8AC3E}">
        <p14:creationId xmlns:p14="http://schemas.microsoft.com/office/powerpoint/2010/main" val="20528670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9" name="Shape 367"/>
          <p:cNvSpPr txBox="1">
            <a:spLocks noGrp="1"/>
          </p:cNvSpPr>
          <p:nvPr>
            <p:ph type="body" idx="1"/>
          </p:nvPr>
        </p:nvSpPr>
        <p:spPr>
          <a:xfrm>
            <a:off x="229008" y="802878"/>
            <a:ext cx="8681400" cy="505225"/>
          </a:xfrm>
          <a:prstGeom prst="rect">
            <a:avLst/>
          </a:prstGeom>
          <a:noFill/>
          <a:ln>
            <a:noFill/>
          </a:ln>
        </p:spPr>
        <p:txBody>
          <a:bodyPr lIns="91400" tIns="91400" rIns="91400" bIns="91400" anchor="t" anchorCtr="0">
            <a:noAutofit/>
          </a:bodyPr>
          <a:lstStyle/>
          <a:p>
            <a:pPr marL="300789" marR="0" lvl="0" indent="-300789" algn="r" defTabSz="914400" eaLnBrk="1" fontAlgn="auto" latinLnBrk="0" hangingPunct="1">
              <a:lnSpc>
                <a:spcPct val="115000"/>
              </a:lnSpc>
              <a:spcBef>
                <a:spcPts val="0"/>
              </a:spcBef>
              <a:spcAft>
                <a:spcPts val="0"/>
              </a:spcAft>
              <a:buClrTx/>
              <a:buSzPct val="100000"/>
              <a:buFont typeface="Trebuchet MS"/>
              <a:buNone/>
              <a:tabLst/>
              <a:defRPr/>
            </a:pPr>
            <a:r>
              <a:rPr lang="en-US" sz="1800" dirty="0" smtClean="0">
                <a:latin typeface="Courier New" charset="0"/>
                <a:ea typeface="Courier New" charset="0"/>
                <a:cs typeface="Courier New" charset="0"/>
                <a:sym typeface="Trebuchet MS"/>
              </a:rPr>
              <a:t>Delete resources</a:t>
            </a:r>
          </a:p>
        </p:txBody>
      </p:sp>
      <p:sp>
        <p:nvSpPr>
          <p:cNvPr id="15" name="Shape 366"/>
          <p:cNvSpPr txBox="1">
            <a:spLocks/>
          </p:cNvSpPr>
          <p:nvPr/>
        </p:nvSpPr>
        <p:spPr>
          <a:xfrm>
            <a:off x="230154" y="334878"/>
            <a:ext cx="8681400" cy="468000"/>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9pPr>
          </a:lstStyle>
          <a:p>
            <a:pPr>
              <a:lnSpc>
                <a:spcPct val="70000"/>
              </a:lnSpc>
              <a:buSzPct val="25000"/>
            </a:pPr>
            <a:r>
              <a:rPr lang="en-US" dirty="0" err="1" smtClean="0">
                <a:latin typeface="Courier New" charset="0"/>
                <a:ea typeface="Courier New" charset="0"/>
                <a:cs typeface="Courier New" charset="0"/>
              </a:rPr>
              <a:t>kubectl</a:t>
            </a:r>
            <a:r>
              <a:rPr lang="en-US" dirty="0" smtClean="0">
                <a:latin typeface="Courier New" charset="0"/>
                <a:ea typeface="Courier New" charset="0"/>
                <a:cs typeface="Courier New" charset="0"/>
              </a:rPr>
              <a:t> delete</a:t>
            </a:r>
            <a:endParaRPr lang="en-US" sz="2400" u="sng" dirty="0">
              <a:latin typeface="Courier New" charset="0"/>
              <a:ea typeface="Courier New" charset="0"/>
              <a:cs typeface="Courier New" charset="0"/>
              <a:sym typeface="Helvetica Neue"/>
            </a:endParaRPr>
          </a:p>
        </p:txBody>
      </p:sp>
      <p:pic>
        <p:nvPicPr>
          <p:cNvPr id="18" name="Picture 17"/>
          <p:cNvPicPr>
            <a:picLocks noChangeAspect="1"/>
          </p:cNvPicPr>
          <p:nvPr/>
        </p:nvPicPr>
        <p:blipFill rotWithShape="1">
          <a:blip r:embed="rId3"/>
          <a:srcRect r="19196" b="80617"/>
          <a:stretch/>
        </p:blipFill>
        <p:spPr>
          <a:xfrm>
            <a:off x="229008" y="1308103"/>
            <a:ext cx="8682546" cy="1301673"/>
          </a:xfrm>
          <a:prstGeom prst="rect">
            <a:avLst/>
          </a:prstGeom>
        </p:spPr>
      </p:pic>
      <p:sp>
        <p:nvSpPr>
          <p:cNvPr id="20" name="Shape 367"/>
          <p:cNvSpPr txBox="1">
            <a:spLocks/>
          </p:cNvSpPr>
          <p:nvPr/>
        </p:nvSpPr>
        <p:spPr>
          <a:xfrm>
            <a:off x="229008" y="2609776"/>
            <a:ext cx="8681400" cy="1492324"/>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pPr marL="300789" indent="-300789">
              <a:lnSpc>
                <a:spcPct val="115000"/>
              </a:lnSpc>
              <a:buClrTx/>
              <a:buSzPct val="100000"/>
              <a:defRPr/>
            </a:pPr>
            <a:r>
              <a:rPr lang="en-US" sz="1800" dirty="0" err="1">
                <a:latin typeface="Courier New" charset="0"/>
                <a:ea typeface="Courier New" charset="0"/>
                <a:cs typeface="Courier New" charset="0"/>
              </a:rPr>
              <a:t>kubectl</a:t>
            </a:r>
            <a:r>
              <a:rPr lang="en-US" sz="1800" dirty="0">
                <a:latin typeface="Courier New" charset="0"/>
                <a:ea typeface="Courier New" charset="0"/>
                <a:cs typeface="Courier New" charset="0"/>
              </a:rPr>
              <a:t> delete </a:t>
            </a:r>
            <a:r>
              <a:rPr lang="en-US" sz="1800" dirty="0" smtClean="0">
                <a:latin typeface="Courier New" charset="0"/>
                <a:ea typeface="Courier New" charset="0"/>
                <a:cs typeface="Courier New" charset="0"/>
              </a:rPr>
              <a:t>-f FILENAME [OPTIONS]</a:t>
            </a:r>
          </a:p>
          <a:p>
            <a:pPr marL="300789" indent="-300789">
              <a:lnSpc>
                <a:spcPct val="115000"/>
              </a:lnSpc>
              <a:buClrTx/>
              <a:buSzPct val="100000"/>
              <a:defRPr/>
            </a:pPr>
            <a:r>
              <a:rPr lang="en-US" sz="1800" dirty="0" err="1">
                <a:latin typeface="Courier New" charset="0"/>
                <a:ea typeface="Courier New" charset="0"/>
                <a:cs typeface="Courier New" charset="0"/>
              </a:rPr>
              <a:t>k</a:t>
            </a:r>
            <a:r>
              <a:rPr lang="en-US" sz="1800" dirty="0" err="1" smtClean="0">
                <a:latin typeface="Courier New" charset="0"/>
                <a:ea typeface="Courier New" charset="0"/>
                <a:cs typeface="Courier New" charset="0"/>
              </a:rPr>
              <a:t>ubectl</a:t>
            </a:r>
            <a:r>
              <a:rPr lang="en-US" sz="1800" dirty="0" smtClean="0">
                <a:latin typeface="Courier New" charset="0"/>
                <a:ea typeface="Courier New" charset="0"/>
                <a:cs typeface="Courier New" charset="0"/>
              </a:rPr>
              <a:t> delete TYPE NAME [OPTIONS]</a:t>
            </a:r>
          </a:p>
          <a:p>
            <a:pPr marL="300789" indent="-300789">
              <a:lnSpc>
                <a:spcPct val="115000"/>
              </a:lnSpc>
              <a:buClrTx/>
              <a:buSzPct val="100000"/>
              <a:defRPr/>
            </a:pPr>
            <a:r>
              <a:rPr lang="en-US" sz="1800" dirty="0" err="1" smtClean="0">
                <a:latin typeface="Courier New" charset="0"/>
                <a:ea typeface="Courier New" charset="0"/>
                <a:cs typeface="Courier New" charset="0"/>
              </a:rPr>
              <a:t>kubectl</a:t>
            </a:r>
            <a:r>
              <a:rPr lang="en-US" sz="1800" dirty="0" smtClean="0">
                <a:latin typeface="Courier New" charset="0"/>
                <a:ea typeface="Courier New" charset="0"/>
                <a:cs typeface="Courier New" charset="0"/>
              </a:rPr>
              <a:t> delete TYPE -l label [OPTIONS]</a:t>
            </a:r>
          </a:p>
          <a:p>
            <a:pPr marL="300789" indent="-300789">
              <a:lnSpc>
                <a:spcPct val="115000"/>
              </a:lnSpc>
              <a:buClrTx/>
              <a:buSzPct val="100000"/>
              <a:defRPr/>
            </a:pPr>
            <a:r>
              <a:rPr lang="en-US" sz="1800" dirty="0" err="1">
                <a:latin typeface="Courier New" charset="0"/>
                <a:ea typeface="Courier New" charset="0"/>
                <a:cs typeface="Courier New" charset="0"/>
              </a:rPr>
              <a:t>k</a:t>
            </a:r>
            <a:r>
              <a:rPr lang="en-US" sz="1800" dirty="0" err="1" smtClean="0">
                <a:latin typeface="Courier New" charset="0"/>
                <a:ea typeface="Courier New" charset="0"/>
                <a:cs typeface="Courier New" charset="0"/>
              </a:rPr>
              <a:t>ubectl</a:t>
            </a:r>
            <a:r>
              <a:rPr lang="en-US" sz="1800" dirty="0" smtClean="0">
                <a:latin typeface="Courier New" charset="0"/>
                <a:ea typeface="Courier New" charset="0"/>
                <a:cs typeface="Courier New" charset="0"/>
              </a:rPr>
              <a:t> delete TYPE </a:t>
            </a:r>
            <a:r>
              <a:rPr lang="mr-IN" sz="1800" dirty="0" smtClean="0">
                <a:latin typeface="Courier New" charset="0"/>
                <a:ea typeface="Courier New" charset="0"/>
                <a:cs typeface="Courier New" charset="0"/>
              </a:rPr>
              <a:t>–</a:t>
            </a:r>
            <a:r>
              <a:rPr lang="en-US" sz="1800" dirty="0" smtClean="0">
                <a:latin typeface="Courier New" charset="0"/>
                <a:ea typeface="Courier New" charset="0"/>
                <a:cs typeface="Courier New" charset="0"/>
              </a:rPr>
              <a:t>all [OPTIONS]</a:t>
            </a:r>
          </a:p>
        </p:txBody>
      </p:sp>
      <p:cxnSp>
        <p:nvCxnSpPr>
          <p:cNvPr id="21" name="Straight Connector 20"/>
          <p:cNvCxnSpPr/>
          <p:nvPr/>
        </p:nvCxnSpPr>
        <p:spPr>
          <a:xfrm>
            <a:off x="2760133" y="1794933"/>
            <a:ext cx="15751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636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9" name="Shape 367"/>
          <p:cNvSpPr txBox="1">
            <a:spLocks noGrp="1"/>
          </p:cNvSpPr>
          <p:nvPr>
            <p:ph type="body" idx="1"/>
          </p:nvPr>
        </p:nvSpPr>
        <p:spPr>
          <a:xfrm>
            <a:off x="229008" y="802878"/>
            <a:ext cx="8681400" cy="505225"/>
          </a:xfrm>
          <a:prstGeom prst="rect">
            <a:avLst/>
          </a:prstGeom>
          <a:noFill/>
          <a:ln>
            <a:noFill/>
          </a:ln>
        </p:spPr>
        <p:txBody>
          <a:bodyPr lIns="91400" tIns="91400" rIns="91400" bIns="91400" anchor="t" anchorCtr="0">
            <a:noAutofit/>
          </a:bodyPr>
          <a:lstStyle/>
          <a:p>
            <a:pPr marL="300789" marR="0" lvl="0" indent="-300789" algn="r" defTabSz="914400" eaLnBrk="1" fontAlgn="auto" latinLnBrk="0" hangingPunct="1">
              <a:lnSpc>
                <a:spcPct val="115000"/>
              </a:lnSpc>
              <a:spcBef>
                <a:spcPts val="0"/>
              </a:spcBef>
              <a:spcAft>
                <a:spcPts val="0"/>
              </a:spcAft>
              <a:buClrTx/>
              <a:buSzPct val="100000"/>
              <a:buFont typeface="Trebuchet MS"/>
              <a:buNone/>
              <a:tabLst/>
              <a:defRPr/>
            </a:pPr>
            <a:r>
              <a:rPr lang="en-US" sz="1800" dirty="0" smtClean="0">
                <a:latin typeface="Courier New" charset="0"/>
                <a:ea typeface="Courier New" charset="0"/>
                <a:cs typeface="Courier New" charset="0"/>
                <a:sym typeface="Trebuchet MS"/>
              </a:rPr>
              <a:t>Delete resources</a:t>
            </a:r>
          </a:p>
        </p:txBody>
      </p:sp>
      <p:sp>
        <p:nvSpPr>
          <p:cNvPr id="15" name="Shape 366"/>
          <p:cNvSpPr txBox="1">
            <a:spLocks/>
          </p:cNvSpPr>
          <p:nvPr/>
        </p:nvSpPr>
        <p:spPr>
          <a:xfrm>
            <a:off x="230154" y="334878"/>
            <a:ext cx="8681400" cy="468000"/>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9pPr>
          </a:lstStyle>
          <a:p>
            <a:pPr>
              <a:lnSpc>
                <a:spcPct val="70000"/>
              </a:lnSpc>
              <a:buSzPct val="25000"/>
            </a:pPr>
            <a:r>
              <a:rPr lang="en-US" dirty="0" err="1" smtClean="0">
                <a:latin typeface="Courier New" charset="0"/>
                <a:ea typeface="Courier New" charset="0"/>
                <a:cs typeface="Courier New" charset="0"/>
              </a:rPr>
              <a:t>kubectl</a:t>
            </a:r>
            <a:r>
              <a:rPr lang="en-US" dirty="0" smtClean="0">
                <a:latin typeface="Courier New" charset="0"/>
                <a:ea typeface="Courier New" charset="0"/>
                <a:cs typeface="Courier New" charset="0"/>
              </a:rPr>
              <a:t> delete</a:t>
            </a:r>
            <a:endParaRPr lang="en-US" sz="2400" u="sng" dirty="0">
              <a:latin typeface="Courier New" charset="0"/>
              <a:ea typeface="Courier New" charset="0"/>
              <a:cs typeface="Courier New" charset="0"/>
              <a:sym typeface="Helvetica Neue"/>
            </a:endParaRPr>
          </a:p>
        </p:txBody>
      </p:sp>
      <p:pic>
        <p:nvPicPr>
          <p:cNvPr id="18" name="Picture 17"/>
          <p:cNvPicPr>
            <a:picLocks noChangeAspect="1"/>
          </p:cNvPicPr>
          <p:nvPr/>
        </p:nvPicPr>
        <p:blipFill rotWithShape="1">
          <a:blip r:embed="rId3"/>
          <a:srcRect r="19196" b="80617"/>
          <a:stretch/>
        </p:blipFill>
        <p:spPr>
          <a:xfrm>
            <a:off x="229008" y="1308103"/>
            <a:ext cx="8682546" cy="1301673"/>
          </a:xfrm>
          <a:prstGeom prst="rect">
            <a:avLst/>
          </a:prstGeom>
        </p:spPr>
      </p:pic>
      <p:sp>
        <p:nvSpPr>
          <p:cNvPr id="20" name="Shape 367"/>
          <p:cNvSpPr txBox="1">
            <a:spLocks/>
          </p:cNvSpPr>
          <p:nvPr/>
        </p:nvSpPr>
        <p:spPr>
          <a:xfrm>
            <a:off x="229008" y="2609776"/>
            <a:ext cx="8681400" cy="2063824"/>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pPr marL="300789" indent="-300789">
              <a:lnSpc>
                <a:spcPct val="115000"/>
              </a:lnSpc>
              <a:buClrTx/>
              <a:buSzPct val="100000"/>
              <a:defRPr/>
            </a:pPr>
            <a:r>
              <a:rPr lang="en-US" sz="1800" dirty="0">
                <a:latin typeface="Courier New" charset="0"/>
                <a:ea typeface="Courier New" charset="0"/>
                <a:cs typeface="Courier New" charset="0"/>
                <a:sym typeface="Trebuchet MS"/>
              </a:rPr>
              <a:t>common options:</a:t>
            </a:r>
          </a:p>
          <a:p>
            <a:pPr marL="300789" indent="-300789">
              <a:buClrTx/>
              <a:buSzPct val="100000"/>
              <a:defRPr/>
            </a:pPr>
            <a:r>
              <a:rPr lang="en-US" sz="1800" dirty="0">
                <a:latin typeface="Courier New" charset="0"/>
                <a:ea typeface="Courier New" charset="0"/>
                <a:cs typeface="Courier New" charset="0"/>
                <a:sym typeface="Trebuchet MS"/>
              </a:rPr>
              <a:t>--all		</a:t>
            </a:r>
            <a:r>
              <a:rPr lang="en-US" sz="1400" dirty="0">
                <a:latin typeface="Courier New" charset="0"/>
                <a:ea typeface="Courier New" charset="0"/>
                <a:cs typeface="Courier New" charset="0"/>
                <a:sym typeface="Trebuchet MS"/>
              </a:rPr>
              <a:t>select all resources in the namespace of the specified </a:t>
            </a:r>
            <a:r>
              <a:rPr lang="en-US" sz="1400" dirty="0" smtClean="0">
                <a:latin typeface="Courier New" charset="0"/>
                <a:ea typeface="Courier New" charset="0"/>
                <a:cs typeface="Courier New" charset="0"/>
                <a:sym typeface="Trebuchet MS"/>
              </a:rPr>
              <a:t>			resource </a:t>
            </a:r>
            <a:r>
              <a:rPr lang="en-US" sz="1400" dirty="0">
                <a:latin typeface="Courier New" charset="0"/>
                <a:ea typeface="Courier New" charset="0"/>
                <a:cs typeface="Courier New" charset="0"/>
                <a:sym typeface="Trebuchet MS"/>
              </a:rPr>
              <a:t>types</a:t>
            </a:r>
          </a:p>
          <a:p>
            <a:pPr marL="300789" indent="-300789">
              <a:buClrTx/>
              <a:buSzPct val="100000"/>
              <a:defRPr/>
            </a:pPr>
            <a:r>
              <a:rPr lang="en-US" sz="1800" dirty="0" smtClean="0">
                <a:latin typeface="Courier New" charset="0"/>
                <a:ea typeface="Courier New" charset="0"/>
                <a:cs typeface="Courier New" charset="0"/>
                <a:sym typeface="Trebuchet MS"/>
              </a:rPr>
              <a:t>--force	</a:t>
            </a:r>
            <a:r>
              <a:rPr lang="en-US" sz="1400" dirty="0">
                <a:latin typeface="Courier New" charset="0"/>
                <a:ea typeface="Courier New" charset="0"/>
                <a:cs typeface="Courier New" charset="0"/>
                <a:sym typeface="Trebuchet MS"/>
              </a:rPr>
              <a:t>Immediate deletion of some resources may result in </a:t>
            </a:r>
            <a:r>
              <a:rPr lang="en-US" sz="1400" dirty="0" smtClean="0">
                <a:latin typeface="Courier New" charset="0"/>
                <a:ea typeface="Courier New" charset="0"/>
                <a:cs typeface="Courier New" charset="0"/>
                <a:sym typeface="Trebuchet MS"/>
              </a:rPr>
              <a:t> 			inconsistency </a:t>
            </a:r>
            <a:r>
              <a:rPr lang="en-US" sz="1400" dirty="0">
                <a:latin typeface="Courier New" charset="0"/>
                <a:ea typeface="Courier New" charset="0"/>
                <a:cs typeface="Courier New" charset="0"/>
                <a:sym typeface="Trebuchet MS"/>
              </a:rPr>
              <a:t>or data loss and requires confirmation</a:t>
            </a:r>
          </a:p>
          <a:p>
            <a:pPr marL="300789" indent="-300789">
              <a:buClrTx/>
              <a:buSzPct val="100000"/>
              <a:defRPr/>
            </a:pPr>
            <a:r>
              <a:rPr lang="mr-IN" sz="1800" dirty="0">
                <a:latin typeface="Courier New" charset="0"/>
                <a:ea typeface="Courier New" charset="0"/>
                <a:cs typeface="Courier New" charset="0"/>
                <a:sym typeface="Trebuchet MS"/>
              </a:rPr>
              <a:t>-</a:t>
            </a:r>
            <a:r>
              <a:rPr lang="mr-IN" sz="1800" dirty="0" err="1">
                <a:latin typeface="Courier New" charset="0"/>
                <a:ea typeface="Courier New" charset="0"/>
                <a:cs typeface="Courier New" charset="0"/>
                <a:sym typeface="Trebuchet MS"/>
              </a:rPr>
              <a:t>l</a:t>
            </a:r>
            <a:r>
              <a:rPr lang="en-US" sz="1800" dirty="0">
                <a:latin typeface="Courier New" charset="0"/>
                <a:ea typeface="Courier New" charset="0"/>
                <a:cs typeface="Courier New" charset="0"/>
                <a:sym typeface="Trebuchet MS"/>
              </a:rPr>
              <a:t>		</a:t>
            </a:r>
            <a:r>
              <a:rPr lang="en-US" sz="1800" dirty="0" smtClean="0">
                <a:latin typeface="Courier New" charset="0"/>
                <a:ea typeface="Courier New" charset="0"/>
                <a:cs typeface="Courier New" charset="0"/>
                <a:sym typeface="Trebuchet MS"/>
              </a:rPr>
              <a:t>	</a:t>
            </a:r>
            <a:r>
              <a:rPr lang="en-US" sz="1400" dirty="0" smtClean="0">
                <a:latin typeface="Courier New" charset="0"/>
                <a:ea typeface="Courier New" charset="0"/>
                <a:cs typeface="Courier New" charset="0"/>
                <a:sym typeface="Trebuchet MS"/>
              </a:rPr>
              <a:t>Selector </a:t>
            </a:r>
            <a:r>
              <a:rPr lang="en-US" sz="1400" dirty="0">
                <a:latin typeface="Courier New" charset="0"/>
                <a:ea typeface="Courier New" charset="0"/>
                <a:cs typeface="Courier New" charset="0"/>
                <a:sym typeface="Trebuchet MS"/>
              </a:rPr>
              <a:t>(label query) to filter </a:t>
            </a:r>
            <a:r>
              <a:rPr lang="en-US" sz="1400" dirty="0" smtClean="0">
                <a:latin typeface="Courier New" charset="0"/>
                <a:ea typeface="Courier New" charset="0"/>
                <a:cs typeface="Courier New" charset="0"/>
                <a:sym typeface="Trebuchet MS"/>
              </a:rPr>
              <a:t>on</a:t>
            </a:r>
            <a:endParaRPr lang="en-US" sz="1400" dirty="0">
              <a:latin typeface="Courier New" charset="0"/>
              <a:ea typeface="Courier New" charset="0"/>
              <a:cs typeface="Courier New" charset="0"/>
              <a:sym typeface="Trebuchet MS"/>
            </a:endParaRPr>
          </a:p>
        </p:txBody>
      </p:sp>
      <p:cxnSp>
        <p:nvCxnSpPr>
          <p:cNvPr id="21" name="Straight Connector 20"/>
          <p:cNvCxnSpPr/>
          <p:nvPr/>
        </p:nvCxnSpPr>
        <p:spPr>
          <a:xfrm flipV="1">
            <a:off x="2726267" y="1798262"/>
            <a:ext cx="160903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1671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8" name="Picture 7"/>
          <p:cNvPicPr>
            <a:picLocks noChangeAspect="1"/>
          </p:cNvPicPr>
          <p:nvPr/>
        </p:nvPicPr>
        <p:blipFill rotWithShape="1">
          <a:blip r:embed="rId3"/>
          <a:srcRect r="19196" b="57734"/>
          <a:stretch/>
        </p:blipFill>
        <p:spPr>
          <a:xfrm>
            <a:off x="229008" y="1308103"/>
            <a:ext cx="8682546" cy="2838485"/>
          </a:xfrm>
          <a:prstGeom prst="rect">
            <a:avLst/>
          </a:prstGeom>
        </p:spPr>
      </p:pic>
      <p:sp>
        <p:nvSpPr>
          <p:cNvPr id="9" name="Shape 367"/>
          <p:cNvSpPr txBox="1">
            <a:spLocks noGrp="1"/>
          </p:cNvSpPr>
          <p:nvPr>
            <p:ph type="body" idx="1"/>
          </p:nvPr>
        </p:nvSpPr>
        <p:spPr>
          <a:xfrm>
            <a:off x="229008" y="802878"/>
            <a:ext cx="8681400" cy="505225"/>
          </a:xfrm>
          <a:prstGeom prst="rect">
            <a:avLst/>
          </a:prstGeom>
          <a:noFill/>
          <a:ln>
            <a:noFill/>
          </a:ln>
        </p:spPr>
        <p:txBody>
          <a:bodyPr lIns="91400" tIns="91400" rIns="91400" bIns="91400" anchor="t" anchorCtr="0">
            <a:noAutofit/>
          </a:bodyPr>
          <a:lstStyle/>
          <a:p>
            <a:pPr marL="300789" marR="0" lvl="0" indent="-300789" algn="r" defTabSz="914400" eaLnBrk="1" fontAlgn="auto" latinLnBrk="0" hangingPunct="1">
              <a:lnSpc>
                <a:spcPct val="115000"/>
              </a:lnSpc>
              <a:spcBef>
                <a:spcPts val="0"/>
              </a:spcBef>
              <a:spcAft>
                <a:spcPts val="0"/>
              </a:spcAft>
              <a:buClrTx/>
              <a:buSzPct val="100000"/>
              <a:buFont typeface="Trebuchet MS"/>
              <a:buNone/>
              <a:tabLst/>
              <a:defRPr/>
            </a:pPr>
            <a:r>
              <a:rPr lang="en-US" sz="1800" dirty="0" smtClean="0">
                <a:latin typeface="Courier New" charset="0"/>
                <a:ea typeface="Courier New" charset="0"/>
                <a:cs typeface="Courier New" charset="0"/>
                <a:sym typeface="Trebuchet MS"/>
              </a:rPr>
              <a:t>Show details of a specific resource or group of resources</a:t>
            </a:r>
          </a:p>
        </p:txBody>
      </p:sp>
      <p:sp>
        <p:nvSpPr>
          <p:cNvPr id="15" name="Shape 366"/>
          <p:cNvSpPr txBox="1">
            <a:spLocks/>
          </p:cNvSpPr>
          <p:nvPr/>
        </p:nvSpPr>
        <p:spPr>
          <a:xfrm>
            <a:off x="230154" y="334878"/>
            <a:ext cx="8681400" cy="468000"/>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9pPr>
          </a:lstStyle>
          <a:p>
            <a:pPr>
              <a:lnSpc>
                <a:spcPct val="70000"/>
              </a:lnSpc>
              <a:buSzPct val="25000"/>
            </a:pPr>
            <a:r>
              <a:rPr lang="en-US" dirty="0" err="1" smtClean="0">
                <a:latin typeface="Courier New" charset="0"/>
                <a:ea typeface="Courier New" charset="0"/>
                <a:cs typeface="Courier New" charset="0"/>
              </a:rPr>
              <a:t>kubectl</a:t>
            </a:r>
            <a:r>
              <a:rPr lang="en-US" dirty="0" smtClean="0">
                <a:latin typeface="Courier New" charset="0"/>
                <a:ea typeface="Courier New" charset="0"/>
                <a:cs typeface="Courier New" charset="0"/>
              </a:rPr>
              <a:t> describe TYPE [NAME]</a:t>
            </a:r>
            <a:endParaRPr lang="en-US" sz="2400" u="sng" dirty="0">
              <a:latin typeface="Courier New" charset="0"/>
              <a:ea typeface="Courier New" charset="0"/>
              <a:cs typeface="Courier New" charset="0"/>
              <a:sym typeface="Helvetica Neue"/>
            </a:endParaRPr>
          </a:p>
        </p:txBody>
      </p:sp>
      <p:cxnSp>
        <p:nvCxnSpPr>
          <p:cNvPr id="21" name="Straight Connector 20"/>
          <p:cNvCxnSpPr/>
          <p:nvPr/>
        </p:nvCxnSpPr>
        <p:spPr>
          <a:xfrm>
            <a:off x="2751667" y="1439333"/>
            <a:ext cx="1761341" cy="33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8247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12" name="Shape 367"/>
          <p:cNvSpPr txBox="1">
            <a:spLocks noGrp="1"/>
          </p:cNvSpPr>
          <p:nvPr>
            <p:ph type="body" idx="1"/>
          </p:nvPr>
        </p:nvSpPr>
        <p:spPr>
          <a:xfrm>
            <a:off x="225570" y="2244103"/>
            <a:ext cx="8681400" cy="505225"/>
          </a:xfrm>
          <a:prstGeom prst="rect">
            <a:avLst/>
          </a:prstGeom>
          <a:noFill/>
          <a:ln>
            <a:noFill/>
          </a:ln>
        </p:spPr>
        <p:txBody>
          <a:bodyPr lIns="91400" tIns="91400" rIns="91400" bIns="91400" anchor="t" anchorCtr="0">
            <a:noAutofit/>
          </a:bodyPr>
          <a:lstStyle/>
          <a:p>
            <a:pPr marL="300789" marR="0" lvl="0" indent="-300789" algn="r" defTabSz="914400" eaLnBrk="1" fontAlgn="auto" latinLnBrk="0" hangingPunct="1">
              <a:lnSpc>
                <a:spcPct val="115000"/>
              </a:lnSpc>
              <a:spcBef>
                <a:spcPts val="0"/>
              </a:spcBef>
              <a:spcAft>
                <a:spcPts val="0"/>
              </a:spcAft>
              <a:buClrTx/>
              <a:buSzPct val="100000"/>
              <a:buFont typeface="Trebuchet MS"/>
              <a:buNone/>
              <a:tabLst/>
              <a:defRPr/>
            </a:pPr>
            <a:r>
              <a:rPr lang="en-US" sz="1800" dirty="0" smtClean="0">
                <a:latin typeface="Courier New" charset="0"/>
                <a:ea typeface="Courier New" charset="0"/>
                <a:cs typeface="Courier New" charset="0"/>
                <a:sym typeface="Trebuchet MS"/>
              </a:rPr>
              <a:t>Edit a resource on the server (with vi editor)</a:t>
            </a:r>
          </a:p>
        </p:txBody>
      </p:sp>
      <p:sp>
        <p:nvSpPr>
          <p:cNvPr id="13" name="Shape 366"/>
          <p:cNvSpPr txBox="1">
            <a:spLocks/>
          </p:cNvSpPr>
          <p:nvPr/>
        </p:nvSpPr>
        <p:spPr>
          <a:xfrm>
            <a:off x="226716" y="1776103"/>
            <a:ext cx="8681400" cy="468000"/>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9pPr>
          </a:lstStyle>
          <a:p>
            <a:pPr>
              <a:lnSpc>
                <a:spcPct val="70000"/>
              </a:lnSpc>
              <a:buSzPct val="25000"/>
            </a:pPr>
            <a:r>
              <a:rPr lang="en-US" dirty="0" err="1" smtClean="0">
                <a:latin typeface="Courier New" charset="0"/>
                <a:ea typeface="Courier New" charset="0"/>
                <a:cs typeface="Courier New" charset="0"/>
              </a:rPr>
              <a:t>kubectl</a:t>
            </a:r>
            <a:r>
              <a:rPr lang="en-US" dirty="0" smtClean="0">
                <a:latin typeface="Courier New" charset="0"/>
                <a:ea typeface="Courier New" charset="0"/>
                <a:cs typeface="Courier New" charset="0"/>
              </a:rPr>
              <a:t> edit TYPE [NAME]</a:t>
            </a:r>
            <a:endParaRPr lang="en-US" sz="2400" u="sng" dirty="0">
              <a:latin typeface="Courier New" charset="0"/>
              <a:ea typeface="Courier New" charset="0"/>
              <a:cs typeface="Courier New" charset="0"/>
              <a:sym typeface="Helvetica Neue"/>
            </a:endParaRPr>
          </a:p>
        </p:txBody>
      </p:sp>
      <p:sp>
        <p:nvSpPr>
          <p:cNvPr id="14" name="Shape 367"/>
          <p:cNvSpPr txBox="1">
            <a:spLocks/>
          </p:cNvSpPr>
          <p:nvPr/>
        </p:nvSpPr>
        <p:spPr>
          <a:xfrm>
            <a:off x="226716" y="802878"/>
            <a:ext cx="8681400" cy="505225"/>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pPr marL="300789" indent="-300789" algn="r">
              <a:lnSpc>
                <a:spcPct val="115000"/>
              </a:lnSpc>
              <a:buClrTx/>
              <a:buSzPct val="100000"/>
              <a:buFont typeface="Trebuchet MS"/>
              <a:buNone/>
              <a:defRPr/>
            </a:pPr>
            <a:r>
              <a:rPr lang="en-US" sz="1800" dirty="0" smtClean="0">
                <a:latin typeface="Courier New" charset="0"/>
                <a:ea typeface="Courier New" charset="0"/>
                <a:cs typeface="Courier New" charset="0"/>
                <a:sym typeface="Trebuchet MS"/>
              </a:rPr>
              <a:t>Apply a configuration to a resource by filename</a:t>
            </a:r>
          </a:p>
        </p:txBody>
      </p:sp>
      <p:sp>
        <p:nvSpPr>
          <p:cNvPr id="16" name="Shape 366"/>
          <p:cNvSpPr txBox="1">
            <a:spLocks/>
          </p:cNvSpPr>
          <p:nvPr/>
        </p:nvSpPr>
        <p:spPr>
          <a:xfrm>
            <a:off x="227862" y="334878"/>
            <a:ext cx="8681400" cy="468000"/>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9pPr>
          </a:lstStyle>
          <a:p>
            <a:pPr>
              <a:lnSpc>
                <a:spcPct val="70000"/>
              </a:lnSpc>
              <a:buSzPct val="25000"/>
            </a:pPr>
            <a:r>
              <a:rPr lang="en-US" dirty="0" err="1" smtClean="0">
                <a:latin typeface="Courier New" charset="0"/>
                <a:ea typeface="Courier New" charset="0"/>
                <a:cs typeface="Courier New" charset="0"/>
              </a:rPr>
              <a:t>kubectl</a:t>
            </a:r>
            <a:r>
              <a:rPr lang="en-US" dirty="0" smtClean="0">
                <a:latin typeface="Courier New" charset="0"/>
                <a:ea typeface="Courier New" charset="0"/>
                <a:cs typeface="Courier New" charset="0"/>
              </a:rPr>
              <a:t> apply </a:t>
            </a:r>
            <a:r>
              <a:rPr lang="mr-IN" dirty="0" smtClean="0">
                <a:latin typeface="Courier New" charset="0"/>
                <a:ea typeface="Courier New" charset="0"/>
                <a:cs typeface="Courier New" charset="0"/>
              </a:rPr>
              <a:t>–</a:t>
            </a:r>
            <a:r>
              <a:rPr lang="en-US" dirty="0" smtClean="0">
                <a:latin typeface="Courier New" charset="0"/>
                <a:ea typeface="Courier New" charset="0"/>
                <a:cs typeface="Courier New" charset="0"/>
              </a:rPr>
              <a:t>f FILENAME</a:t>
            </a:r>
            <a:endParaRPr lang="en-US" sz="2400" u="sng" dirty="0">
              <a:latin typeface="Courier New" charset="0"/>
              <a:ea typeface="Courier New" charset="0"/>
              <a:cs typeface="Courier New" charset="0"/>
              <a:sym typeface="Helvetica Neue"/>
            </a:endParaRPr>
          </a:p>
        </p:txBody>
      </p:sp>
    </p:spTree>
    <p:extLst>
      <p:ext uri="{BB962C8B-B14F-4D97-AF65-F5344CB8AC3E}">
        <p14:creationId xmlns:p14="http://schemas.microsoft.com/office/powerpoint/2010/main" val="9325909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11" name="Picture 10"/>
          <p:cNvPicPr>
            <a:picLocks noChangeAspect="1"/>
          </p:cNvPicPr>
          <p:nvPr/>
        </p:nvPicPr>
        <p:blipFill rotWithShape="1">
          <a:blip r:embed="rId3"/>
          <a:srcRect r="19196" b="68986"/>
          <a:stretch/>
        </p:blipFill>
        <p:spPr>
          <a:xfrm>
            <a:off x="225570" y="1308103"/>
            <a:ext cx="8682546" cy="2082801"/>
          </a:xfrm>
          <a:prstGeom prst="rect">
            <a:avLst/>
          </a:prstGeom>
        </p:spPr>
      </p:pic>
      <p:sp>
        <p:nvSpPr>
          <p:cNvPr id="16" name="Shape 367"/>
          <p:cNvSpPr txBox="1">
            <a:spLocks/>
          </p:cNvSpPr>
          <p:nvPr/>
        </p:nvSpPr>
        <p:spPr>
          <a:xfrm>
            <a:off x="226716" y="802878"/>
            <a:ext cx="8681400" cy="505225"/>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pPr marL="300789" indent="-300789" algn="r">
              <a:lnSpc>
                <a:spcPct val="115000"/>
              </a:lnSpc>
              <a:buClrTx/>
              <a:buSzPct val="100000"/>
              <a:buFont typeface="Trebuchet MS"/>
              <a:buNone/>
              <a:defRPr/>
            </a:pPr>
            <a:r>
              <a:rPr lang="en-US" sz="1800" dirty="0" smtClean="0">
                <a:latin typeface="Courier New" charset="0"/>
                <a:ea typeface="Courier New" charset="0"/>
                <a:cs typeface="Courier New" charset="0"/>
                <a:sym typeface="Trebuchet MS"/>
              </a:rPr>
              <a:t>Apply a configuration to a resource by filename</a:t>
            </a:r>
          </a:p>
        </p:txBody>
      </p:sp>
      <p:sp>
        <p:nvSpPr>
          <p:cNvPr id="17" name="Shape 366"/>
          <p:cNvSpPr txBox="1">
            <a:spLocks/>
          </p:cNvSpPr>
          <p:nvPr/>
        </p:nvSpPr>
        <p:spPr>
          <a:xfrm>
            <a:off x="227862" y="334878"/>
            <a:ext cx="8681400" cy="468000"/>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9pPr>
          </a:lstStyle>
          <a:p>
            <a:pPr>
              <a:lnSpc>
                <a:spcPct val="70000"/>
              </a:lnSpc>
              <a:buSzPct val="25000"/>
            </a:pPr>
            <a:r>
              <a:rPr lang="en-US" dirty="0" err="1" smtClean="0">
                <a:latin typeface="Courier New" charset="0"/>
                <a:ea typeface="Courier New" charset="0"/>
                <a:cs typeface="Courier New" charset="0"/>
              </a:rPr>
              <a:t>kubectl</a:t>
            </a:r>
            <a:r>
              <a:rPr lang="en-US" dirty="0" smtClean="0">
                <a:latin typeface="Courier New" charset="0"/>
                <a:ea typeface="Courier New" charset="0"/>
                <a:cs typeface="Courier New" charset="0"/>
              </a:rPr>
              <a:t> apply </a:t>
            </a:r>
            <a:r>
              <a:rPr lang="mr-IN" dirty="0" smtClean="0">
                <a:latin typeface="Courier New" charset="0"/>
                <a:ea typeface="Courier New" charset="0"/>
                <a:cs typeface="Courier New" charset="0"/>
              </a:rPr>
              <a:t>–</a:t>
            </a:r>
            <a:r>
              <a:rPr lang="en-US" dirty="0" smtClean="0">
                <a:latin typeface="Courier New" charset="0"/>
                <a:ea typeface="Courier New" charset="0"/>
                <a:cs typeface="Courier New" charset="0"/>
              </a:rPr>
              <a:t>f FILENAME</a:t>
            </a:r>
            <a:endParaRPr lang="en-US" sz="2400" u="sng" dirty="0">
              <a:latin typeface="Courier New" charset="0"/>
              <a:ea typeface="Courier New" charset="0"/>
              <a:cs typeface="Courier New" charset="0"/>
              <a:sym typeface="Helvetica Neue"/>
            </a:endParaRPr>
          </a:p>
        </p:txBody>
      </p:sp>
      <p:cxnSp>
        <p:nvCxnSpPr>
          <p:cNvPr id="18" name="Straight Connector 17"/>
          <p:cNvCxnSpPr/>
          <p:nvPr/>
        </p:nvCxnSpPr>
        <p:spPr>
          <a:xfrm>
            <a:off x="2743200" y="1439333"/>
            <a:ext cx="17698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911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16" name="Shape 367"/>
          <p:cNvSpPr txBox="1">
            <a:spLocks/>
          </p:cNvSpPr>
          <p:nvPr/>
        </p:nvSpPr>
        <p:spPr>
          <a:xfrm>
            <a:off x="227862" y="1270878"/>
            <a:ext cx="8681400" cy="505225"/>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pPr marL="300789" indent="-300789" algn="r">
              <a:lnSpc>
                <a:spcPct val="115000"/>
              </a:lnSpc>
              <a:buClrTx/>
              <a:buSzPct val="100000"/>
              <a:buFont typeface="Trebuchet MS"/>
              <a:buNone/>
              <a:defRPr/>
            </a:pPr>
            <a:r>
              <a:rPr lang="en-US" sz="1800" dirty="0" smtClean="0">
                <a:latin typeface="Courier New" charset="0"/>
                <a:ea typeface="Courier New" charset="0"/>
                <a:cs typeface="Courier New" charset="0"/>
                <a:sym typeface="Trebuchet MS"/>
              </a:rPr>
              <a:t>Expose a resource as a new Kubernetes Service</a:t>
            </a:r>
          </a:p>
        </p:txBody>
      </p:sp>
      <p:sp>
        <p:nvSpPr>
          <p:cNvPr id="6" name="Shape 366"/>
          <p:cNvSpPr txBox="1">
            <a:spLocks/>
          </p:cNvSpPr>
          <p:nvPr/>
        </p:nvSpPr>
        <p:spPr>
          <a:xfrm>
            <a:off x="227862" y="334878"/>
            <a:ext cx="8681400" cy="936000"/>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Font typeface="Trebuchet MS"/>
              <a:buNone/>
              <a:defRPr sz="3600" b="1" i="0" u="none" strike="noStrike" cap="none">
                <a:solidFill>
                  <a:srgbClr val="000000"/>
                </a:solidFill>
                <a:latin typeface="Trebuchet MS"/>
                <a:ea typeface="Trebuchet MS"/>
                <a:cs typeface="Trebuchet MS"/>
                <a:sym typeface="Trebuchet MS"/>
              </a:defRPr>
            </a:lvl9pPr>
          </a:lstStyle>
          <a:p>
            <a:pPr>
              <a:lnSpc>
                <a:spcPct val="70000"/>
              </a:lnSpc>
              <a:buSzPct val="25000"/>
            </a:pPr>
            <a:r>
              <a:rPr lang="en-US" dirty="0" err="1" smtClean="0">
                <a:latin typeface="Courier New" charset="0"/>
                <a:ea typeface="Courier New" charset="0"/>
                <a:cs typeface="Courier New" charset="0"/>
              </a:rPr>
              <a:t>kubectl</a:t>
            </a:r>
            <a:r>
              <a:rPr lang="en-US" dirty="0" smtClean="0">
                <a:latin typeface="Courier New" charset="0"/>
                <a:ea typeface="Courier New" charset="0"/>
                <a:cs typeface="Courier New" charset="0"/>
              </a:rPr>
              <a:t> expose TYPE NAME </a:t>
            </a:r>
          </a:p>
          <a:p>
            <a:pPr>
              <a:lnSpc>
                <a:spcPct val="70000"/>
              </a:lnSpc>
              <a:buSzPct val="25000"/>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[OPTIONS]</a:t>
            </a:r>
            <a:endParaRPr lang="en-US" sz="2400" u="sng" dirty="0">
              <a:latin typeface="Courier New" charset="0"/>
              <a:ea typeface="Courier New" charset="0"/>
              <a:cs typeface="Courier New" charset="0"/>
              <a:sym typeface="Helvetica Neue"/>
            </a:endParaRPr>
          </a:p>
        </p:txBody>
      </p:sp>
      <p:pic>
        <p:nvPicPr>
          <p:cNvPr id="7" name="Picture 6"/>
          <p:cNvPicPr>
            <a:picLocks noChangeAspect="1"/>
          </p:cNvPicPr>
          <p:nvPr/>
        </p:nvPicPr>
        <p:blipFill rotWithShape="1">
          <a:blip r:embed="rId3"/>
          <a:srcRect r="19196" b="80617"/>
          <a:stretch/>
        </p:blipFill>
        <p:spPr>
          <a:xfrm>
            <a:off x="226716" y="1776103"/>
            <a:ext cx="8682546" cy="1301673"/>
          </a:xfrm>
          <a:prstGeom prst="rect">
            <a:avLst/>
          </a:prstGeom>
        </p:spPr>
      </p:pic>
      <p:cxnSp>
        <p:nvCxnSpPr>
          <p:cNvPr id="8" name="Straight Connector 7"/>
          <p:cNvCxnSpPr/>
          <p:nvPr/>
        </p:nvCxnSpPr>
        <p:spPr>
          <a:xfrm>
            <a:off x="2717800" y="2260600"/>
            <a:ext cx="32689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Shape 367"/>
          <p:cNvSpPr txBox="1">
            <a:spLocks/>
          </p:cNvSpPr>
          <p:nvPr/>
        </p:nvSpPr>
        <p:spPr>
          <a:xfrm>
            <a:off x="227862" y="3077776"/>
            <a:ext cx="8681400" cy="1710124"/>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pPr marL="300789" indent="-300789">
              <a:lnSpc>
                <a:spcPct val="115000"/>
              </a:lnSpc>
              <a:buClrTx/>
              <a:buSzPct val="100000"/>
              <a:buFont typeface="Trebuchet MS"/>
              <a:buNone/>
              <a:defRPr/>
            </a:pPr>
            <a:r>
              <a:rPr lang="en-US" sz="1800" dirty="0">
                <a:latin typeface="Courier New" charset="0"/>
                <a:ea typeface="Courier New" charset="0"/>
                <a:cs typeface="Courier New" charset="0"/>
                <a:sym typeface="Trebuchet MS"/>
              </a:rPr>
              <a:t>c</a:t>
            </a:r>
            <a:r>
              <a:rPr lang="en-US" sz="1800" dirty="0" smtClean="0">
                <a:latin typeface="Courier New" charset="0"/>
                <a:ea typeface="Courier New" charset="0"/>
                <a:cs typeface="Courier New" charset="0"/>
                <a:sym typeface="Trebuchet MS"/>
              </a:rPr>
              <a:t>ommon options:</a:t>
            </a:r>
          </a:p>
          <a:p>
            <a:pPr marL="300789" indent="-300789">
              <a:buClrTx/>
              <a:buSzPct val="100000"/>
              <a:defRPr/>
            </a:pPr>
            <a:r>
              <a:rPr lang="en-US" sz="1400" dirty="0" smtClean="0">
                <a:latin typeface="Courier New" charset="0"/>
                <a:ea typeface="Courier New" charset="0"/>
                <a:cs typeface="Courier New" charset="0"/>
                <a:sym typeface="Trebuchet MS"/>
              </a:rPr>
              <a:t>--</a:t>
            </a:r>
            <a:r>
              <a:rPr lang="en-US" sz="1400" dirty="0">
                <a:latin typeface="Courier New" charset="0"/>
                <a:ea typeface="Courier New" charset="0"/>
                <a:cs typeface="Courier New" charset="0"/>
                <a:sym typeface="Trebuchet MS"/>
              </a:rPr>
              <a:t>port	</a:t>
            </a:r>
            <a:r>
              <a:rPr lang="en-US" sz="1400" dirty="0" smtClean="0">
                <a:latin typeface="Courier New" charset="0"/>
                <a:ea typeface="Courier New" charset="0"/>
                <a:cs typeface="Courier New" charset="0"/>
                <a:sym typeface="Trebuchet MS"/>
              </a:rPr>
              <a:t>	The </a:t>
            </a:r>
            <a:r>
              <a:rPr lang="en-US" sz="1400" dirty="0">
                <a:latin typeface="Courier New" charset="0"/>
                <a:ea typeface="Courier New" charset="0"/>
                <a:cs typeface="Courier New" charset="0"/>
                <a:sym typeface="Trebuchet MS"/>
              </a:rPr>
              <a:t>port that the service should serve on </a:t>
            </a:r>
            <a:endParaRPr lang="en-US" sz="1400" dirty="0" smtClean="0">
              <a:latin typeface="Courier New" charset="0"/>
              <a:ea typeface="Courier New" charset="0"/>
              <a:cs typeface="Courier New" charset="0"/>
              <a:sym typeface="Trebuchet MS"/>
            </a:endParaRPr>
          </a:p>
          <a:p>
            <a:pPr marL="300789" indent="-300789">
              <a:buClrTx/>
              <a:buSzPct val="100000"/>
              <a:defRPr/>
            </a:pPr>
            <a:r>
              <a:rPr lang="en-US" sz="1400" dirty="0">
                <a:latin typeface="Courier New" charset="0"/>
                <a:ea typeface="Courier New" charset="0"/>
                <a:cs typeface="Courier New" charset="0"/>
                <a:sym typeface="Trebuchet MS"/>
              </a:rPr>
              <a:t>--protocol </a:t>
            </a:r>
            <a:r>
              <a:rPr lang="en-US" sz="1400" dirty="0" smtClean="0">
                <a:latin typeface="Courier New" charset="0"/>
                <a:ea typeface="Courier New" charset="0"/>
                <a:cs typeface="Courier New" charset="0"/>
                <a:sym typeface="Trebuchet MS"/>
              </a:rPr>
              <a:t>	The </a:t>
            </a:r>
            <a:r>
              <a:rPr lang="en-US" sz="1400" dirty="0">
                <a:latin typeface="Courier New" charset="0"/>
                <a:ea typeface="Courier New" charset="0"/>
                <a:cs typeface="Courier New" charset="0"/>
                <a:sym typeface="Trebuchet MS"/>
              </a:rPr>
              <a:t>network protocol for the service to be </a:t>
            </a:r>
            <a:r>
              <a:rPr lang="en-US" sz="1400" dirty="0" smtClean="0">
                <a:latin typeface="Courier New" charset="0"/>
                <a:ea typeface="Courier New" charset="0"/>
                <a:cs typeface="Courier New" charset="0"/>
                <a:sym typeface="Trebuchet MS"/>
              </a:rPr>
              <a:t>created</a:t>
            </a:r>
          </a:p>
          <a:p>
            <a:pPr marL="300789" indent="-300789">
              <a:buClrTx/>
              <a:buSzPct val="100000"/>
              <a:defRPr/>
            </a:pPr>
            <a:r>
              <a:rPr lang="en-US" sz="1400" dirty="0">
                <a:latin typeface="Courier New" charset="0"/>
                <a:ea typeface="Courier New" charset="0"/>
                <a:cs typeface="Courier New" charset="0"/>
                <a:sym typeface="Trebuchet MS"/>
              </a:rPr>
              <a:t>--</a:t>
            </a:r>
            <a:r>
              <a:rPr lang="en-US" sz="1400" dirty="0" smtClean="0">
                <a:latin typeface="Courier New" charset="0"/>
                <a:ea typeface="Courier New" charset="0"/>
                <a:cs typeface="Courier New" charset="0"/>
                <a:sym typeface="Trebuchet MS"/>
              </a:rPr>
              <a:t>target-port	Name </a:t>
            </a:r>
            <a:r>
              <a:rPr lang="en-US" sz="1400" dirty="0">
                <a:latin typeface="Courier New" charset="0"/>
                <a:ea typeface="Courier New" charset="0"/>
                <a:cs typeface="Courier New" charset="0"/>
                <a:sym typeface="Trebuchet MS"/>
              </a:rPr>
              <a:t>or number for the port on the container that the service </a:t>
            </a:r>
            <a:r>
              <a:rPr lang="en-US" sz="1400" dirty="0" smtClean="0">
                <a:latin typeface="Courier New" charset="0"/>
                <a:ea typeface="Courier New" charset="0"/>
                <a:cs typeface="Courier New" charset="0"/>
                <a:sym typeface="Trebuchet MS"/>
              </a:rPr>
              <a:t>		should </a:t>
            </a:r>
            <a:r>
              <a:rPr lang="en-US" sz="1400" dirty="0">
                <a:latin typeface="Courier New" charset="0"/>
                <a:ea typeface="Courier New" charset="0"/>
                <a:cs typeface="Courier New" charset="0"/>
                <a:sym typeface="Trebuchet MS"/>
              </a:rPr>
              <a:t>direct traffic to </a:t>
            </a:r>
            <a:endParaRPr lang="en-US" sz="1400" dirty="0" smtClean="0">
              <a:latin typeface="Courier New" charset="0"/>
              <a:ea typeface="Courier New" charset="0"/>
              <a:cs typeface="Courier New" charset="0"/>
              <a:sym typeface="Trebuchet MS"/>
            </a:endParaRPr>
          </a:p>
          <a:p>
            <a:pPr marL="300789" indent="-300789">
              <a:buClrTx/>
              <a:buSzPct val="100000"/>
              <a:defRPr/>
            </a:pPr>
            <a:r>
              <a:rPr lang="en-US" sz="1400" dirty="0">
                <a:latin typeface="Courier New" charset="0"/>
                <a:ea typeface="Courier New" charset="0"/>
                <a:cs typeface="Courier New" charset="0"/>
                <a:sym typeface="Trebuchet MS"/>
              </a:rPr>
              <a:t>--name </a:t>
            </a:r>
            <a:r>
              <a:rPr lang="en-US" sz="1400" dirty="0" smtClean="0">
                <a:latin typeface="Courier New" charset="0"/>
                <a:ea typeface="Courier New" charset="0"/>
                <a:cs typeface="Courier New" charset="0"/>
                <a:sym typeface="Trebuchet MS"/>
              </a:rPr>
              <a:t>		The </a:t>
            </a:r>
            <a:r>
              <a:rPr lang="en-US" sz="1400" dirty="0">
                <a:latin typeface="Courier New" charset="0"/>
                <a:ea typeface="Courier New" charset="0"/>
                <a:cs typeface="Courier New" charset="0"/>
                <a:sym typeface="Trebuchet MS"/>
              </a:rPr>
              <a:t>name for the newly created </a:t>
            </a:r>
            <a:r>
              <a:rPr lang="en-US" sz="1400" dirty="0" smtClean="0">
                <a:latin typeface="Courier New" charset="0"/>
                <a:ea typeface="Courier New" charset="0"/>
                <a:cs typeface="Courier New" charset="0"/>
                <a:sym typeface="Trebuchet MS"/>
              </a:rPr>
              <a:t>service</a:t>
            </a:r>
          </a:p>
          <a:p>
            <a:pPr marL="300789" indent="-300789">
              <a:buClrTx/>
              <a:buSzPct val="100000"/>
              <a:defRPr/>
            </a:pPr>
            <a:r>
              <a:rPr lang="en-US" sz="1400" dirty="0">
                <a:latin typeface="Courier New" charset="0"/>
                <a:ea typeface="Courier New" charset="0"/>
                <a:cs typeface="Courier New" charset="0"/>
                <a:sym typeface="Trebuchet MS"/>
              </a:rPr>
              <a:t>--</a:t>
            </a:r>
            <a:r>
              <a:rPr lang="en-US" sz="1400" dirty="0" smtClean="0">
                <a:latin typeface="Courier New" charset="0"/>
                <a:ea typeface="Courier New" charset="0"/>
                <a:cs typeface="Courier New" charset="0"/>
                <a:sym typeface="Trebuchet MS"/>
              </a:rPr>
              <a:t>type	 	Type </a:t>
            </a:r>
            <a:r>
              <a:rPr lang="en-US" sz="1400" dirty="0">
                <a:latin typeface="Courier New" charset="0"/>
                <a:ea typeface="Courier New" charset="0"/>
                <a:cs typeface="Courier New" charset="0"/>
                <a:sym typeface="Trebuchet MS"/>
              </a:rPr>
              <a:t>for this service: </a:t>
            </a:r>
            <a:r>
              <a:rPr lang="en-US" sz="1400" dirty="0" err="1">
                <a:latin typeface="Courier New" charset="0"/>
                <a:ea typeface="Courier New" charset="0"/>
                <a:cs typeface="Courier New" charset="0"/>
                <a:sym typeface="Trebuchet MS"/>
              </a:rPr>
              <a:t>ClusterIP</a:t>
            </a:r>
            <a:r>
              <a:rPr lang="en-US" sz="1400" dirty="0">
                <a:latin typeface="Courier New" charset="0"/>
                <a:ea typeface="Courier New" charset="0"/>
                <a:cs typeface="Courier New" charset="0"/>
                <a:sym typeface="Trebuchet MS"/>
              </a:rPr>
              <a:t>, </a:t>
            </a:r>
            <a:r>
              <a:rPr lang="en-US" sz="1400" dirty="0" err="1">
                <a:latin typeface="Courier New" charset="0"/>
                <a:ea typeface="Courier New" charset="0"/>
                <a:cs typeface="Courier New" charset="0"/>
                <a:sym typeface="Trebuchet MS"/>
              </a:rPr>
              <a:t>NodePort</a:t>
            </a:r>
            <a:r>
              <a:rPr lang="en-US" sz="1400" dirty="0">
                <a:latin typeface="Courier New" charset="0"/>
                <a:ea typeface="Courier New" charset="0"/>
                <a:cs typeface="Courier New" charset="0"/>
                <a:sym typeface="Trebuchet MS"/>
              </a:rPr>
              <a:t>, or </a:t>
            </a:r>
            <a:r>
              <a:rPr lang="en-US" sz="1400" dirty="0" err="1" smtClean="0">
                <a:latin typeface="Courier New" charset="0"/>
                <a:ea typeface="Courier New" charset="0"/>
                <a:cs typeface="Courier New" charset="0"/>
                <a:sym typeface="Trebuchet MS"/>
              </a:rPr>
              <a:t>LoadBalancer</a:t>
            </a:r>
            <a:endParaRPr lang="en-US" sz="1400" dirty="0" smtClean="0">
              <a:latin typeface="Courier New" charset="0"/>
              <a:ea typeface="Courier New" charset="0"/>
              <a:cs typeface="Courier New" charset="0"/>
              <a:sym typeface="Trebuchet MS"/>
            </a:endParaRPr>
          </a:p>
        </p:txBody>
      </p:sp>
      <p:cxnSp>
        <p:nvCxnSpPr>
          <p:cNvPr id="10" name="Straight Connector 9"/>
          <p:cNvCxnSpPr/>
          <p:nvPr/>
        </p:nvCxnSpPr>
        <p:spPr>
          <a:xfrm flipV="1">
            <a:off x="2717800" y="2506133"/>
            <a:ext cx="982133" cy="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979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u="sng" dirty="0" smtClean="0">
                <a:latin typeface="Courier New" charset="0"/>
                <a:ea typeface="Courier New" charset="0"/>
                <a:cs typeface="Courier New" charset="0"/>
                <a:sym typeface="Helvetica Neue"/>
              </a:rPr>
              <a:t>More</a:t>
            </a:r>
            <a:r>
              <a:rPr lang="mr-IN" u="sng" dirty="0" smtClean="0">
                <a:latin typeface="Courier New" charset="0"/>
                <a:ea typeface="Courier New" charset="0"/>
                <a:cs typeface="Courier New" charset="0"/>
                <a:sym typeface="Helvetica Neue"/>
              </a:rPr>
              <a:t>…</a:t>
            </a:r>
            <a:endParaRPr lang="en-US" sz="3600" b="1" i="0" u="sng" strike="noStrike" cap="none" dirty="0">
              <a:solidFill>
                <a:srgbClr val="000000"/>
              </a:solidFill>
              <a:latin typeface="Courier New" charset="0"/>
              <a:ea typeface="Courier New" charset="0"/>
              <a:cs typeface="Courier New" charset="0"/>
              <a:sym typeface="Helvetica Neue"/>
            </a:endParaRPr>
          </a:p>
        </p:txBody>
      </p:sp>
      <p:pic>
        <p:nvPicPr>
          <p:cNvPr id="2" name="Picture 1"/>
          <p:cNvPicPr>
            <a:picLocks noChangeAspect="1"/>
          </p:cNvPicPr>
          <p:nvPr/>
        </p:nvPicPr>
        <p:blipFill>
          <a:blip r:embed="rId3"/>
          <a:stretch>
            <a:fillRect/>
          </a:stretch>
        </p:blipFill>
        <p:spPr>
          <a:xfrm>
            <a:off x="1682750" y="3055915"/>
            <a:ext cx="1790700" cy="1790700"/>
          </a:xfrm>
          <a:prstGeom prst="rect">
            <a:avLst/>
          </a:prstGeom>
        </p:spPr>
      </p:pic>
      <p:pic>
        <p:nvPicPr>
          <p:cNvPr id="5" name="Picture 4"/>
          <p:cNvPicPr>
            <a:picLocks noChangeAspect="1"/>
          </p:cNvPicPr>
          <p:nvPr/>
        </p:nvPicPr>
        <p:blipFill rotWithShape="1">
          <a:blip r:embed="rId4"/>
          <a:srcRect r="31790"/>
          <a:stretch/>
        </p:blipFill>
        <p:spPr>
          <a:xfrm>
            <a:off x="3848100" y="205975"/>
            <a:ext cx="5064600" cy="4640640"/>
          </a:xfrm>
          <a:prstGeom prst="rect">
            <a:avLst/>
          </a:prstGeom>
        </p:spPr>
      </p:pic>
    </p:spTree>
    <p:extLst>
      <p:ext uri="{BB962C8B-B14F-4D97-AF65-F5344CB8AC3E}">
        <p14:creationId xmlns:p14="http://schemas.microsoft.com/office/powerpoint/2010/main" val="14032556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1206250" y="1735750"/>
            <a:ext cx="6390000" cy="1159800"/>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E63427"/>
              </a:buClr>
              <a:buSzPct val="25000"/>
              <a:buFont typeface="Helvetica Neue"/>
              <a:buNone/>
            </a:pPr>
            <a:r>
              <a:rPr lang="en-US" altLang="zh-TW" b="1" smtClean="0">
                <a:latin typeface="Courier New" charset="0"/>
                <a:ea typeface="Courier New" charset="0"/>
                <a:cs typeface="Courier New" charset="0"/>
              </a:rPr>
              <a:t>Workshop</a:t>
            </a:r>
            <a:endParaRPr lang="en-US" b="1">
              <a:latin typeface="Courier New" charset="0"/>
              <a:ea typeface="Courier New" charset="0"/>
              <a:cs typeface="Courier New" charset="0"/>
            </a:endParaRPr>
          </a:p>
        </p:txBody>
      </p:sp>
      <p:sp>
        <p:nvSpPr>
          <p:cNvPr id="373" name="Shape 373"/>
          <p:cNvSpPr txBox="1">
            <a:spLocks noGrp="1"/>
          </p:cNvSpPr>
          <p:nvPr>
            <p:ph type="body" idx="1"/>
          </p:nvPr>
        </p:nvSpPr>
        <p:spPr>
          <a:xfrm>
            <a:off x="1206250" y="3068650"/>
            <a:ext cx="6866400" cy="1029000"/>
          </a:xfrm>
          <a:prstGeom prst="rect">
            <a:avLst/>
          </a:prstGeom>
          <a:noFill/>
          <a:ln>
            <a:noFill/>
          </a:ln>
        </p:spPr>
        <p:txBody>
          <a:bodyPr lIns="91400" tIns="91400" rIns="91400" bIns="91400" anchor="t" anchorCtr="0">
            <a:noAutofit/>
          </a:bodyPr>
          <a:lstStyle/>
          <a:p>
            <a:pPr marL="0" marR="0" lvl="0" indent="0" algn="l" rtl="0">
              <a:lnSpc>
                <a:spcPct val="115000"/>
              </a:lnSpc>
              <a:spcBef>
                <a:spcPts val="0"/>
              </a:spcBef>
              <a:spcAft>
                <a:spcPts val="0"/>
              </a:spcAft>
              <a:buClr>
                <a:srgbClr val="535353"/>
              </a:buClr>
              <a:buSzPct val="25000"/>
              <a:buFont typeface="Helvetica Neue Light"/>
              <a:buNone/>
            </a:pPr>
            <a:r>
              <a:rPr lang="en-US" sz="1637" i="0" smtClean="0">
                <a:solidFill>
                  <a:srgbClr val="535353"/>
                </a:solidFill>
                <a:latin typeface="Courier New" charset="0"/>
                <a:ea typeface="Courier New" charset="0"/>
                <a:cs typeface="Courier New" charset="0"/>
                <a:sym typeface="Trebuchet MS"/>
              </a:rPr>
              <a:t>Finally!! Here’s the fun part...</a:t>
            </a:r>
            <a:endParaRPr lang="en-US" sz="1637" i="0">
              <a:solidFill>
                <a:srgbClr val="535353"/>
              </a:solidFill>
              <a:latin typeface="Courier New" charset="0"/>
              <a:ea typeface="Courier New" charset="0"/>
              <a:cs typeface="Courier New" charset="0"/>
              <a:sym typeface="Trebuchet MS"/>
            </a:endParaRPr>
          </a:p>
        </p:txBody>
      </p:sp>
      <p:pic>
        <p:nvPicPr>
          <p:cNvPr id="4" name="Picture 3"/>
          <p:cNvPicPr>
            <a:picLocks noChangeAspect="1"/>
          </p:cNvPicPr>
          <p:nvPr/>
        </p:nvPicPr>
        <p:blipFill>
          <a:blip r:embed="rId3"/>
          <a:stretch>
            <a:fillRect/>
          </a:stretch>
        </p:blipFill>
        <p:spPr>
          <a:xfrm>
            <a:off x="4639450" y="856085"/>
            <a:ext cx="3899140" cy="1105503"/>
          </a:xfrm>
          <a:prstGeom prst="rect">
            <a:avLst/>
          </a:prstGeom>
        </p:spPr>
      </p:pic>
    </p:spTree>
    <p:extLst>
      <p:ext uri="{BB962C8B-B14F-4D97-AF65-F5344CB8AC3E}">
        <p14:creationId xmlns:p14="http://schemas.microsoft.com/office/powerpoint/2010/main" val="3297007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u="sng" smtClean="0">
                <a:latin typeface="Courier New" charset="0"/>
                <a:ea typeface="Courier New" charset="0"/>
                <a:cs typeface="Courier New" charset="0"/>
                <a:sym typeface="Helvetica Neue"/>
              </a:rPr>
              <a:t>Lab Description</a:t>
            </a:r>
            <a:endParaRPr lang="en-US" sz="3600" b="1" i="0" u="sng" strike="noStrike" cap="none">
              <a:solidFill>
                <a:srgbClr val="000000"/>
              </a:solidFill>
              <a:latin typeface="Courier New" charset="0"/>
              <a:ea typeface="Courier New" charset="0"/>
              <a:cs typeface="Courier New" charset="0"/>
              <a:sym typeface="Helvetica Neue"/>
            </a:endParaRPr>
          </a:p>
        </p:txBody>
      </p:sp>
      <p:sp>
        <p:nvSpPr>
          <p:cNvPr id="367" name="Shape 367"/>
          <p:cNvSpPr txBox="1">
            <a:spLocks noGrp="1"/>
          </p:cNvSpPr>
          <p:nvPr>
            <p:ph type="body" idx="1"/>
          </p:nvPr>
        </p:nvSpPr>
        <p:spPr>
          <a:xfrm>
            <a:off x="231300" y="1190775"/>
            <a:ext cx="8681400" cy="3461436"/>
          </a:xfrm>
          <a:prstGeom prst="rect">
            <a:avLst/>
          </a:prstGeom>
          <a:noFill/>
          <a:ln>
            <a:noFill/>
          </a:ln>
        </p:spPr>
        <p:txBody>
          <a:bodyPr lIns="91400" tIns="91400" rIns="91400" bIns="91400" anchor="t" anchorCtr="0">
            <a:noAutofit/>
          </a:bodyPr>
          <a:lstStyle/>
          <a:p>
            <a:pPr marL="300789" lvl="0" indent="-300789">
              <a:lnSpc>
                <a:spcPct val="115000"/>
              </a:lnSpc>
              <a:buClrTx/>
              <a:buSzPct val="100000"/>
            </a:pPr>
            <a:endParaRPr lang="en-US" smtClean="0"/>
          </a:p>
          <a:p>
            <a:pPr marL="300789" lvl="0" indent="-300789">
              <a:lnSpc>
                <a:spcPct val="115000"/>
              </a:lnSpc>
              <a:buClrTx/>
              <a:buSzPct val="100000"/>
            </a:pPr>
            <a:endParaRPr lang="en-US" smtClean="0">
              <a:latin typeface="Courier New" charset="0"/>
              <a:ea typeface="Courier New" charset="0"/>
              <a:cs typeface="Courier New" charset="0"/>
              <a:sym typeface="Trebuchet MS"/>
            </a:endParaRPr>
          </a:p>
        </p:txBody>
      </p:sp>
      <p:pic>
        <p:nvPicPr>
          <p:cNvPr id="2" name="Picture 1"/>
          <p:cNvPicPr>
            <a:picLocks noChangeAspect="1"/>
          </p:cNvPicPr>
          <p:nvPr/>
        </p:nvPicPr>
        <p:blipFill>
          <a:blip r:embed="rId3"/>
          <a:stretch>
            <a:fillRect/>
          </a:stretch>
        </p:blipFill>
        <p:spPr>
          <a:xfrm>
            <a:off x="3614057" y="969379"/>
            <a:ext cx="2903767" cy="2803487"/>
          </a:xfrm>
          <a:prstGeom prst="rect">
            <a:avLst/>
          </a:prstGeom>
        </p:spPr>
      </p:pic>
      <p:pic>
        <p:nvPicPr>
          <p:cNvPr id="3" name="Picture 2"/>
          <p:cNvPicPr>
            <a:picLocks noChangeAspect="1"/>
          </p:cNvPicPr>
          <p:nvPr/>
        </p:nvPicPr>
        <p:blipFill>
          <a:blip r:embed="rId4"/>
          <a:stretch>
            <a:fillRect/>
          </a:stretch>
        </p:blipFill>
        <p:spPr>
          <a:xfrm>
            <a:off x="6254082" y="87086"/>
            <a:ext cx="2818933" cy="5143500"/>
          </a:xfrm>
          <a:prstGeom prst="rect">
            <a:avLst/>
          </a:prstGeom>
        </p:spPr>
      </p:pic>
      <p:sp>
        <p:nvSpPr>
          <p:cNvPr id="6" name="Shape 367"/>
          <p:cNvSpPr txBox="1">
            <a:spLocks/>
          </p:cNvSpPr>
          <p:nvPr/>
        </p:nvSpPr>
        <p:spPr>
          <a:xfrm>
            <a:off x="231300" y="1190775"/>
            <a:ext cx="7719626" cy="3461436"/>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pPr marL="457200" indent="-457200">
              <a:lnSpc>
                <a:spcPct val="115000"/>
              </a:lnSpc>
              <a:buClrTx/>
              <a:buSzPct val="100000"/>
              <a:buFont typeface="Arial" charset="0"/>
              <a:buChar char="•"/>
            </a:pPr>
            <a:r>
              <a:rPr lang="en-US" sz="2800" smtClean="0">
                <a:latin typeface="Courier New" charset="0"/>
                <a:ea typeface="Courier New" charset="0"/>
                <a:cs typeface="Courier New" charset="0"/>
                <a:sym typeface="Trebuchet MS"/>
              </a:rPr>
              <a:t>Web app</a:t>
            </a:r>
            <a:endParaRPr lang="en-US" sz="2400" smtClean="0">
              <a:latin typeface="Courier New" charset="0"/>
              <a:ea typeface="Courier New" charset="0"/>
              <a:cs typeface="Courier New" charset="0"/>
              <a:sym typeface="Trebuchet MS"/>
            </a:endParaRPr>
          </a:p>
          <a:p>
            <a:pPr marL="457200" indent="-457200">
              <a:lnSpc>
                <a:spcPct val="115000"/>
              </a:lnSpc>
              <a:buClrTx/>
              <a:buSzPct val="100000"/>
              <a:buFont typeface="Arial" charset="0"/>
              <a:buChar char="•"/>
            </a:pPr>
            <a:r>
              <a:rPr lang="en-US" sz="2800" smtClean="0">
                <a:latin typeface="Courier New" charset="0"/>
                <a:ea typeface="Courier New" charset="0"/>
                <a:cs typeface="Courier New" charset="0"/>
                <a:sym typeface="Trebuchet MS"/>
              </a:rPr>
              <a:t>Monitor</a:t>
            </a:r>
            <a:endParaRPr lang="en-US" sz="2400" smtClean="0">
              <a:latin typeface="Courier New" charset="0"/>
              <a:ea typeface="Courier New" charset="0"/>
              <a:cs typeface="Courier New" charset="0"/>
              <a:sym typeface="Trebuchet MS"/>
            </a:endParaRPr>
          </a:p>
          <a:p>
            <a:pPr marL="457200" indent="-457200">
              <a:lnSpc>
                <a:spcPct val="115000"/>
              </a:lnSpc>
              <a:buClrTx/>
              <a:buSzPct val="100000"/>
              <a:buFont typeface="Arial" charset="0"/>
              <a:buChar char="•"/>
            </a:pPr>
            <a:r>
              <a:rPr lang="en-US" sz="2800" smtClean="0">
                <a:latin typeface="Courier New" charset="0"/>
                <a:ea typeface="Courier New" charset="0"/>
                <a:cs typeface="Courier New" charset="0"/>
                <a:sym typeface="Trebuchet MS"/>
              </a:rPr>
              <a:t>Storage</a:t>
            </a:r>
            <a:endParaRPr lang="en-US" sz="2400" smtClean="0">
              <a:latin typeface="Courier New" charset="0"/>
              <a:ea typeface="Courier New" charset="0"/>
              <a:cs typeface="Courier New" charset="0"/>
              <a:sym typeface="Trebuchet MS"/>
            </a:endParaRPr>
          </a:p>
          <a:p>
            <a:pPr marL="457200" indent="-457200">
              <a:lnSpc>
                <a:spcPct val="115000"/>
              </a:lnSpc>
              <a:buClrTx/>
              <a:buSzPct val="100000"/>
              <a:buFont typeface="Arial" charset="0"/>
              <a:buChar char="•"/>
            </a:pPr>
            <a:r>
              <a:rPr lang="en-US" sz="2800" smtClean="0">
                <a:latin typeface="Courier New" charset="0"/>
                <a:ea typeface="Courier New" charset="0"/>
                <a:cs typeface="Courier New" charset="0"/>
                <a:sym typeface="Trebuchet MS"/>
              </a:rPr>
              <a:t>Orchestration</a:t>
            </a:r>
          </a:p>
          <a:p>
            <a:pPr marL="457200" indent="-457200">
              <a:lnSpc>
                <a:spcPct val="115000"/>
              </a:lnSpc>
              <a:buClrTx/>
              <a:buSzPct val="100000"/>
              <a:buFont typeface="Arial" charset="0"/>
              <a:buChar char="•"/>
            </a:pPr>
            <a:endParaRPr lang="en-US" sz="2800" smtClean="0">
              <a:latin typeface="Courier New" charset="0"/>
              <a:ea typeface="Courier New" charset="0"/>
              <a:cs typeface="Courier New" charset="0"/>
              <a:sym typeface="Trebuchet MS"/>
            </a:endParaRPr>
          </a:p>
          <a:p>
            <a:pPr marL="457200" indent="-457200">
              <a:lnSpc>
                <a:spcPct val="115000"/>
              </a:lnSpc>
              <a:buClrTx/>
              <a:buSzPct val="100000"/>
              <a:buFont typeface="Arial" charset="0"/>
              <a:buChar char="•"/>
            </a:pPr>
            <a:endParaRPr lang="en-US" sz="2800">
              <a:latin typeface="Courier New" charset="0"/>
              <a:ea typeface="Courier New" charset="0"/>
              <a:cs typeface="Courier New" charset="0"/>
              <a:sym typeface="Trebuchet MS"/>
            </a:endParaRPr>
          </a:p>
          <a:p>
            <a:pPr>
              <a:lnSpc>
                <a:spcPct val="115000"/>
              </a:lnSpc>
              <a:buClrTx/>
              <a:buSzPct val="100000"/>
            </a:pPr>
            <a:r>
              <a:rPr lang="en-US" altLang="zh-TW" sz="2800" smtClean="0">
                <a:latin typeface="Courier New" charset="0"/>
                <a:ea typeface="Courier New" charset="0"/>
                <a:cs typeface="Courier New" charset="0"/>
                <a:sym typeface="Trebuchet MS"/>
              </a:rPr>
              <a:t>《</a:t>
            </a:r>
            <a:r>
              <a:rPr lang="en-US" sz="2800" smtClean="0">
                <a:solidFill>
                  <a:srgbClr val="FF0000"/>
                </a:solidFill>
                <a:latin typeface="Courier New" charset="0"/>
                <a:ea typeface="Courier New" charset="0"/>
                <a:cs typeface="Courier New" charset="0"/>
                <a:sym typeface="Trebuchet MS"/>
              </a:rPr>
              <a:t>Docker </a:t>
            </a:r>
            <a:r>
              <a:rPr lang="en-US" sz="2800" i="1" err="1" smtClean="0">
                <a:solidFill>
                  <a:srgbClr val="FF0000"/>
                </a:solidFill>
                <a:latin typeface="Courier New" charset="0"/>
                <a:ea typeface="Courier New" charset="0"/>
                <a:cs typeface="Courier New" charset="0"/>
                <a:sym typeface="Trebuchet MS"/>
              </a:rPr>
              <a:t>get_started</a:t>
            </a:r>
            <a:r>
              <a:rPr lang="en-US" altLang="zh-TW" sz="2800" smtClean="0">
                <a:latin typeface="Courier New" charset="0"/>
                <a:ea typeface="Courier New" charset="0"/>
                <a:cs typeface="Courier New" charset="0"/>
                <a:sym typeface="Trebuchet MS"/>
              </a:rPr>
              <a:t>》</a:t>
            </a:r>
            <a:endParaRPr lang="en-US" sz="2800">
              <a:latin typeface="Courier New" charset="0"/>
              <a:ea typeface="Courier New" charset="0"/>
              <a:cs typeface="Courier New" charset="0"/>
              <a:sym typeface="Trebuchet MS"/>
            </a:endParaRPr>
          </a:p>
        </p:txBody>
      </p:sp>
    </p:spTree>
    <p:extLst>
      <p:ext uri="{BB962C8B-B14F-4D97-AF65-F5344CB8AC3E}">
        <p14:creationId xmlns:p14="http://schemas.microsoft.com/office/powerpoint/2010/main" val="6855426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u="sng" smtClean="0">
                <a:latin typeface="Courier New" charset="0"/>
                <a:ea typeface="Courier New" charset="0"/>
                <a:cs typeface="Courier New" charset="0"/>
                <a:sym typeface="Helvetica Neue"/>
              </a:rPr>
              <a:t>Lab Description</a:t>
            </a:r>
            <a:endParaRPr lang="en-US" sz="3600" b="1" i="0" u="sng" strike="noStrike" cap="none">
              <a:solidFill>
                <a:srgbClr val="000000"/>
              </a:solidFill>
              <a:latin typeface="Courier New" charset="0"/>
              <a:ea typeface="Courier New" charset="0"/>
              <a:cs typeface="Courier New" charset="0"/>
              <a:sym typeface="Helvetica Neue"/>
            </a:endParaRPr>
          </a:p>
        </p:txBody>
      </p:sp>
      <p:sp>
        <p:nvSpPr>
          <p:cNvPr id="367" name="Shape 367"/>
          <p:cNvSpPr txBox="1">
            <a:spLocks noGrp="1"/>
          </p:cNvSpPr>
          <p:nvPr>
            <p:ph type="body" idx="1"/>
          </p:nvPr>
        </p:nvSpPr>
        <p:spPr>
          <a:xfrm>
            <a:off x="231300" y="1190775"/>
            <a:ext cx="8681400" cy="3461436"/>
          </a:xfrm>
          <a:prstGeom prst="rect">
            <a:avLst/>
          </a:prstGeom>
          <a:noFill/>
          <a:ln>
            <a:noFill/>
          </a:ln>
        </p:spPr>
        <p:txBody>
          <a:bodyPr lIns="91400" tIns="91400" rIns="91400" bIns="91400" anchor="t" anchorCtr="0">
            <a:noAutofit/>
          </a:bodyPr>
          <a:lstStyle/>
          <a:p>
            <a:pPr marL="300789" lvl="0" indent="-300789">
              <a:lnSpc>
                <a:spcPct val="115000"/>
              </a:lnSpc>
              <a:buClrTx/>
              <a:buSzPct val="100000"/>
            </a:pPr>
            <a:endParaRPr lang="en-US" smtClean="0"/>
          </a:p>
          <a:p>
            <a:pPr marL="300789" lvl="0" indent="-300789">
              <a:lnSpc>
                <a:spcPct val="115000"/>
              </a:lnSpc>
              <a:buClrTx/>
              <a:buSzPct val="100000"/>
            </a:pPr>
            <a:endParaRPr lang="en-US" smtClean="0">
              <a:latin typeface="Courier New" charset="0"/>
              <a:ea typeface="Courier New" charset="0"/>
              <a:cs typeface="Courier New" charset="0"/>
              <a:sym typeface="Trebuchet MS"/>
            </a:endParaRPr>
          </a:p>
        </p:txBody>
      </p:sp>
      <p:sp>
        <p:nvSpPr>
          <p:cNvPr id="6" name="Shape 367"/>
          <p:cNvSpPr txBox="1">
            <a:spLocks/>
          </p:cNvSpPr>
          <p:nvPr/>
        </p:nvSpPr>
        <p:spPr>
          <a:xfrm>
            <a:off x="231300" y="1190775"/>
            <a:ext cx="5777633" cy="3461436"/>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pPr marL="457200" indent="-457200">
              <a:lnSpc>
                <a:spcPct val="115000"/>
              </a:lnSpc>
              <a:buClrTx/>
              <a:buSzPct val="100000"/>
              <a:buFont typeface="Arial" charset="0"/>
              <a:buChar char="•"/>
            </a:pPr>
            <a:r>
              <a:rPr lang="en-US" sz="2800" smtClean="0">
                <a:latin typeface="Courier New" charset="0"/>
                <a:ea typeface="Courier New" charset="0"/>
                <a:cs typeface="Courier New" charset="0"/>
                <a:sym typeface="Trebuchet MS"/>
              </a:rPr>
              <a:t>Single Node</a:t>
            </a:r>
          </a:p>
          <a:p>
            <a:pPr marL="457200" indent="-457200">
              <a:lnSpc>
                <a:spcPct val="115000"/>
              </a:lnSpc>
              <a:buClrTx/>
              <a:buSzPct val="100000"/>
              <a:buFont typeface="Arial" charset="0"/>
              <a:buChar char="•"/>
            </a:pPr>
            <a:r>
              <a:rPr lang="en-US" sz="2800" smtClean="0">
                <a:latin typeface="Courier New" charset="0"/>
                <a:ea typeface="Courier New" charset="0"/>
                <a:cs typeface="Courier New" charset="0"/>
                <a:sym typeface="Trebuchet MS"/>
              </a:rPr>
              <a:t>Persistent Storage</a:t>
            </a:r>
          </a:p>
          <a:p>
            <a:pPr marL="457200" indent="-457200">
              <a:lnSpc>
                <a:spcPct val="115000"/>
              </a:lnSpc>
              <a:buClrTx/>
              <a:buSzPct val="100000"/>
              <a:buFont typeface="Arial" charset="0"/>
              <a:buChar char="•"/>
            </a:pPr>
            <a:r>
              <a:rPr lang="en-US" sz="2800" smtClean="0">
                <a:latin typeface="Courier New" charset="0"/>
                <a:ea typeface="Courier New" charset="0"/>
                <a:cs typeface="Courier New" charset="0"/>
                <a:sym typeface="Trebuchet MS"/>
              </a:rPr>
              <a:t>Rolling update</a:t>
            </a:r>
          </a:p>
          <a:p>
            <a:pPr marL="457200" indent="-457200">
              <a:lnSpc>
                <a:spcPct val="115000"/>
              </a:lnSpc>
              <a:buClrTx/>
              <a:buSzPct val="100000"/>
              <a:buFont typeface="Arial" charset="0"/>
              <a:buChar char="•"/>
            </a:pPr>
            <a:endParaRPr lang="en-US" sz="2800" smtClean="0">
              <a:latin typeface="Courier New" charset="0"/>
              <a:ea typeface="Courier New" charset="0"/>
              <a:cs typeface="Courier New" charset="0"/>
              <a:sym typeface="Trebuchet MS"/>
            </a:endParaRPr>
          </a:p>
          <a:p>
            <a:pPr marL="457200" indent="-457200">
              <a:lnSpc>
                <a:spcPct val="115000"/>
              </a:lnSpc>
              <a:buClrTx/>
              <a:buSzPct val="100000"/>
              <a:buFont typeface="Arial" charset="0"/>
              <a:buChar char="•"/>
            </a:pPr>
            <a:endParaRPr lang="en-US" sz="2800">
              <a:latin typeface="Courier New" charset="0"/>
              <a:ea typeface="Courier New" charset="0"/>
              <a:cs typeface="Courier New" charset="0"/>
              <a:sym typeface="Trebuchet MS"/>
            </a:endParaRPr>
          </a:p>
        </p:txBody>
      </p:sp>
      <p:pic>
        <p:nvPicPr>
          <p:cNvPr id="7" name="Picture 6"/>
          <p:cNvPicPr>
            <a:picLocks noChangeAspect="1"/>
          </p:cNvPicPr>
          <p:nvPr/>
        </p:nvPicPr>
        <p:blipFill>
          <a:blip r:embed="rId3"/>
          <a:stretch>
            <a:fillRect/>
          </a:stretch>
        </p:blipFill>
        <p:spPr>
          <a:xfrm>
            <a:off x="5764086" y="1063072"/>
            <a:ext cx="3148613" cy="19678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681586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lvl="0">
              <a:buSzPct val="25000"/>
            </a:pPr>
            <a:r>
              <a:rPr lang="en-US" u="sng" dirty="0">
                <a:latin typeface="Courier New" charset="0"/>
                <a:ea typeface="Courier New" charset="0"/>
                <a:cs typeface="Courier New" charset="0"/>
                <a:sym typeface="Helvetica Neue"/>
              </a:rPr>
              <a:t>Intro to </a:t>
            </a:r>
            <a:r>
              <a:rPr lang="en-US" u="sng" dirty="0" smtClean="0">
                <a:latin typeface="Courier New" charset="0"/>
                <a:ea typeface="Courier New" charset="0"/>
                <a:cs typeface="Courier New" charset="0"/>
                <a:sym typeface="Helvetica Neue"/>
              </a:rPr>
              <a:t>Kubernetes</a:t>
            </a:r>
            <a:endParaRPr lang="en-US" sz="3600" b="1" i="0" u="sng" strike="noStrike" cap="none" dirty="0">
              <a:solidFill>
                <a:srgbClr val="000000"/>
              </a:solidFill>
              <a:latin typeface="Courier New" charset="0"/>
              <a:ea typeface="Courier New" charset="0"/>
              <a:cs typeface="Courier New" charset="0"/>
              <a:sym typeface="Helvetica Neue"/>
            </a:endParaRPr>
          </a:p>
        </p:txBody>
      </p:sp>
      <p:sp>
        <p:nvSpPr>
          <p:cNvPr id="367" name="Shape 367"/>
          <p:cNvSpPr txBox="1">
            <a:spLocks noGrp="1"/>
          </p:cNvSpPr>
          <p:nvPr>
            <p:ph type="body" idx="1"/>
          </p:nvPr>
        </p:nvSpPr>
        <p:spPr>
          <a:xfrm>
            <a:off x="231300" y="1190775"/>
            <a:ext cx="8681400" cy="3461436"/>
          </a:xfrm>
          <a:prstGeom prst="rect">
            <a:avLst/>
          </a:prstGeom>
          <a:noFill/>
          <a:ln>
            <a:noFill/>
          </a:ln>
        </p:spPr>
        <p:txBody>
          <a:bodyPr lIns="91400" tIns="91400" rIns="91400" bIns="91400" anchor="t" anchorCtr="0">
            <a:noAutofit/>
          </a:bodyPr>
          <a:lstStyle/>
          <a:p>
            <a:pPr marL="457200" lvl="2" indent="-457200">
              <a:lnSpc>
                <a:spcPct val="115000"/>
              </a:lnSpc>
              <a:buClrTx/>
              <a:buSzPct val="100000"/>
              <a:buFont typeface="Arial" charset="0"/>
              <a:buChar char="•"/>
            </a:pPr>
            <a:r>
              <a:rPr lang="en-US" sz="2800" dirty="0" smtClean="0">
                <a:latin typeface="Courier New" charset="0"/>
                <a:ea typeface="Courier New" charset="0"/>
                <a:cs typeface="Courier New" charset="0"/>
                <a:sym typeface="Trebuchet MS"/>
              </a:rPr>
              <a:t>Docker Containers</a:t>
            </a:r>
          </a:p>
          <a:p>
            <a:pPr marL="457200" lvl="2" indent="-457200">
              <a:lnSpc>
                <a:spcPct val="115000"/>
              </a:lnSpc>
              <a:buClrTx/>
              <a:buSzPct val="100000"/>
              <a:buFont typeface="Arial" charset="0"/>
              <a:buChar char="•"/>
            </a:pPr>
            <a:r>
              <a:rPr lang="en-US" sz="2800" dirty="0" smtClean="0">
                <a:latin typeface="Courier New" charset="0"/>
                <a:ea typeface="Courier New" charset="0"/>
                <a:cs typeface="Courier New" charset="0"/>
                <a:sym typeface="Trebuchet MS"/>
              </a:rPr>
              <a:t>App orchestration</a:t>
            </a:r>
            <a:endParaRPr lang="en-US" sz="2800" dirty="0">
              <a:latin typeface="Courier New" charset="0"/>
              <a:ea typeface="Courier New" charset="0"/>
              <a:cs typeface="Courier New" charset="0"/>
              <a:sym typeface="Trebuchet MS"/>
            </a:endParaRPr>
          </a:p>
          <a:p>
            <a:pPr marL="457200" lvl="2" indent="-457200">
              <a:lnSpc>
                <a:spcPct val="115000"/>
              </a:lnSpc>
              <a:buClrTx/>
              <a:buSzPct val="100000"/>
              <a:buFont typeface="Arial" charset="0"/>
              <a:buChar char="•"/>
            </a:pPr>
            <a:r>
              <a:rPr lang="en-US" sz="2800" dirty="0" smtClean="0">
                <a:latin typeface="Courier New" charset="0"/>
                <a:ea typeface="Courier New" charset="0"/>
                <a:cs typeface="Courier New" charset="0"/>
              </a:rPr>
              <a:t>Easy to use</a:t>
            </a:r>
          </a:p>
          <a:p>
            <a:pPr marL="457200" lvl="0" indent="-457200">
              <a:lnSpc>
                <a:spcPct val="115000"/>
              </a:lnSpc>
              <a:buClrTx/>
              <a:buSzPct val="100000"/>
              <a:buFont typeface="Arial" charset="0"/>
              <a:buChar char="•"/>
            </a:pPr>
            <a:r>
              <a:rPr lang="en-US" sz="2800" dirty="0" smtClean="0">
                <a:latin typeface="Courier New" charset="0"/>
                <a:ea typeface="Courier New" charset="0"/>
                <a:cs typeface="Courier New" charset="0"/>
                <a:sym typeface="Trebuchet MS"/>
              </a:rPr>
              <a:t>Auto load balance</a:t>
            </a:r>
          </a:p>
          <a:p>
            <a:pPr marL="457200" lvl="0" indent="-457200">
              <a:lnSpc>
                <a:spcPct val="115000"/>
              </a:lnSpc>
              <a:buClrTx/>
              <a:buSzPct val="100000"/>
              <a:buFont typeface="Arial" charset="0"/>
              <a:buChar char="•"/>
            </a:pPr>
            <a:r>
              <a:rPr lang="en-US" sz="2800" dirty="0" smtClean="0">
                <a:latin typeface="Courier New" charset="0"/>
                <a:ea typeface="Courier New" charset="0"/>
                <a:cs typeface="Courier New" charset="0"/>
                <a:sym typeface="Trebuchet MS"/>
              </a:rPr>
              <a:t>Simple migration</a:t>
            </a:r>
          </a:p>
          <a:p>
            <a:pPr marL="457200" lvl="0" indent="-457200">
              <a:lnSpc>
                <a:spcPct val="115000"/>
              </a:lnSpc>
              <a:buClrTx/>
              <a:buSzPct val="100000"/>
              <a:buFont typeface="Arial" charset="0"/>
              <a:buChar char="•"/>
            </a:pPr>
            <a:r>
              <a:rPr lang="en-US" sz="2800" dirty="0" err="1" smtClean="0">
                <a:latin typeface="Courier New" charset="0"/>
                <a:ea typeface="Courier New" charset="0"/>
                <a:cs typeface="Courier New" charset="0"/>
                <a:sym typeface="Trebuchet MS"/>
              </a:rPr>
              <a:t>Yaml</a:t>
            </a:r>
            <a:r>
              <a:rPr lang="en-US" sz="2800" dirty="0" smtClean="0">
                <a:latin typeface="Courier New" charset="0"/>
                <a:ea typeface="Courier New" charset="0"/>
                <a:cs typeface="Courier New" charset="0"/>
                <a:sym typeface="Trebuchet MS"/>
              </a:rPr>
              <a:t> based tasks</a:t>
            </a:r>
            <a:endParaRPr lang="en-US" sz="2800" dirty="0">
              <a:latin typeface="Courier New" charset="0"/>
              <a:ea typeface="Courier New" charset="0"/>
              <a:cs typeface="Courier New" charset="0"/>
              <a:sym typeface="Trebuchet MS"/>
            </a:endParaRPr>
          </a:p>
          <a:p>
            <a:pPr marL="457200" lvl="0" indent="-457200">
              <a:lnSpc>
                <a:spcPct val="115000"/>
              </a:lnSpc>
              <a:buClrTx/>
              <a:buSzPct val="100000"/>
              <a:buFont typeface="Arial" charset="0"/>
              <a:buChar char="•"/>
            </a:pPr>
            <a:r>
              <a:rPr lang="en-US" sz="2800" dirty="0" smtClean="0">
                <a:latin typeface="Courier New" charset="0"/>
                <a:ea typeface="Courier New" charset="0"/>
                <a:cs typeface="Courier New" charset="0"/>
                <a:sym typeface="Trebuchet MS"/>
              </a:rPr>
              <a:t>Public, private, hybrid clouds</a:t>
            </a:r>
          </a:p>
        </p:txBody>
      </p:sp>
      <p:pic>
        <p:nvPicPr>
          <p:cNvPr id="4" name="Picture 3"/>
          <p:cNvPicPr>
            <a:picLocks noChangeAspect="1"/>
          </p:cNvPicPr>
          <p:nvPr/>
        </p:nvPicPr>
        <p:blipFill rotWithShape="1">
          <a:blip r:embed="rId3"/>
          <a:srcRect l="7368" r="7327"/>
          <a:stretch/>
        </p:blipFill>
        <p:spPr>
          <a:xfrm>
            <a:off x="6898234" y="205975"/>
            <a:ext cx="2014466" cy="2024127"/>
          </a:xfrm>
          <a:prstGeom prst="rect">
            <a:avLst/>
          </a:prstGeom>
        </p:spPr>
      </p:pic>
    </p:spTree>
    <p:extLst>
      <p:ext uri="{BB962C8B-B14F-4D97-AF65-F5344CB8AC3E}">
        <p14:creationId xmlns:p14="http://schemas.microsoft.com/office/powerpoint/2010/main" val="6833204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u="sng" dirty="0" smtClean="0">
                <a:latin typeface="Courier New" charset="0"/>
                <a:ea typeface="Courier New" charset="0"/>
                <a:cs typeface="Courier New" charset="0"/>
                <a:sym typeface="Helvetica Neue"/>
              </a:rPr>
              <a:t>Lab1 </a:t>
            </a:r>
            <a:r>
              <a:rPr lang="mr-IN" u="sng" dirty="0" smtClean="0">
                <a:latin typeface="Courier New" charset="0"/>
                <a:ea typeface="Courier New" charset="0"/>
                <a:cs typeface="Courier New" charset="0"/>
                <a:sym typeface="Helvetica Neue"/>
              </a:rPr>
              <a:t>–</a:t>
            </a:r>
            <a:r>
              <a:rPr lang="en-US" u="sng" dirty="0" smtClean="0">
                <a:latin typeface="Courier New" charset="0"/>
                <a:ea typeface="Courier New" charset="0"/>
                <a:cs typeface="Courier New" charset="0"/>
                <a:sym typeface="Helvetica Neue"/>
              </a:rPr>
              <a:t> </a:t>
            </a:r>
            <a:r>
              <a:rPr lang="en-US" altLang="zh-TW" u="sng" dirty="0" err="1">
                <a:latin typeface="Courier New" charset="0"/>
                <a:ea typeface="Courier New" charset="0"/>
                <a:cs typeface="Courier New" charset="0"/>
                <a:sym typeface="Helvetica Neue"/>
              </a:rPr>
              <a:t>p</a:t>
            </a:r>
            <a:r>
              <a:rPr lang="en-US" u="sng" dirty="0" err="1" smtClean="0">
                <a:latin typeface="Courier New" charset="0"/>
                <a:ea typeface="Courier New" charset="0"/>
                <a:cs typeface="Courier New" charset="0"/>
                <a:sym typeface="Helvetica Neue"/>
              </a:rPr>
              <a:t>od.yml</a:t>
            </a:r>
            <a:endParaRPr lang="en-US" sz="3600" b="1" i="0" u="sng" strike="noStrike" cap="none" dirty="0">
              <a:solidFill>
                <a:srgbClr val="000000"/>
              </a:solidFill>
              <a:latin typeface="Courier New" charset="0"/>
              <a:ea typeface="Courier New" charset="0"/>
              <a:cs typeface="Courier New" charset="0"/>
              <a:sym typeface="Helvetica Neue"/>
            </a:endParaRPr>
          </a:p>
        </p:txBody>
      </p:sp>
      <p:sp>
        <p:nvSpPr>
          <p:cNvPr id="367" name="Shape 367"/>
          <p:cNvSpPr txBox="1">
            <a:spLocks noGrp="1"/>
          </p:cNvSpPr>
          <p:nvPr>
            <p:ph type="body" idx="1"/>
          </p:nvPr>
        </p:nvSpPr>
        <p:spPr>
          <a:xfrm>
            <a:off x="231300" y="1190775"/>
            <a:ext cx="8681400" cy="3461436"/>
          </a:xfrm>
          <a:prstGeom prst="rect">
            <a:avLst/>
          </a:prstGeom>
          <a:noFill/>
          <a:ln>
            <a:noFill/>
          </a:ln>
        </p:spPr>
        <p:txBody>
          <a:bodyPr lIns="91400" tIns="91400" rIns="91400" bIns="91400" anchor="t" anchorCtr="0">
            <a:noAutofit/>
          </a:bodyPr>
          <a:lstStyle/>
          <a:p>
            <a:pPr marL="457200" lvl="0" indent="-457200">
              <a:lnSpc>
                <a:spcPct val="115000"/>
              </a:lnSpc>
              <a:buClrTx/>
              <a:buSzPct val="100000"/>
              <a:buFont typeface="Arial" charset="0"/>
              <a:buChar char="•"/>
            </a:pPr>
            <a:r>
              <a:rPr lang="en-US" dirty="0">
                <a:latin typeface="Courier New" charset="0"/>
                <a:ea typeface="Courier New" charset="0"/>
                <a:cs typeface="Courier New" charset="0"/>
                <a:sym typeface="Trebuchet MS"/>
              </a:rPr>
              <a:t>Create </a:t>
            </a:r>
            <a:r>
              <a:rPr lang="en-US" dirty="0" err="1">
                <a:latin typeface="Courier New" charset="0"/>
                <a:ea typeface="Courier New" charset="0"/>
                <a:cs typeface="Courier New" charset="0"/>
                <a:sym typeface="Trebuchet MS"/>
              </a:rPr>
              <a:t>redis_pod.yml</a:t>
            </a:r>
            <a:r>
              <a:rPr lang="en-US" dirty="0">
                <a:latin typeface="Courier New" charset="0"/>
                <a:ea typeface="Courier New" charset="0"/>
                <a:cs typeface="Courier New" charset="0"/>
                <a:sym typeface="Trebuchet MS"/>
              </a:rPr>
              <a:t> </a:t>
            </a:r>
            <a:endParaRPr lang="en-US" dirty="0" smtClean="0">
              <a:latin typeface="Courier New" charset="0"/>
              <a:ea typeface="Courier New" charset="0"/>
              <a:cs typeface="Courier New" charset="0"/>
              <a:sym typeface="Trebuchet MS"/>
            </a:endParaRPr>
          </a:p>
          <a:p>
            <a:pPr marL="457200" lvl="0" indent="-457200">
              <a:lnSpc>
                <a:spcPct val="115000"/>
              </a:lnSpc>
              <a:buClrTx/>
              <a:buSzPct val="100000"/>
              <a:buFont typeface="Arial" charset="0"/>
              <a:buChar char="•"/>
            </a:pPr>
            <a:r>
              <a:rPr lang="en-US" dirty="0" smtClean="0">
                <a:latin typeface="Courier New" charset="0"/>
                <a:ea typeface="Courier New" charset="0"/>
                <a:cs typeface="Courier New" charset="0"/>
              </a:rPr>
              <a:t>Create </a:t>
            </a:r>
            <a:r>
              <a:rPr lang="en-US" dirty="0" err="1" smtClean="0">
                <a:latin typeface="Courier New" charset="0"/>
                <a:ea typeface="Courier New" charset="0"/>
                <a:cs typeface="Courier New" charset="0"/>
              </a:rPr>
              <a:t>web_pod.yml</a:t>
            </a:r>
            <a:endParaRPr lang="en-US" dirty="0">
              <a:latin typeface="Courier New" charset="0"/>
              <a:ea typeface="Courier New" charset="0"/>
              <a:cs typeface="Courier New" charset="0"/>
              <a:sym typeface="Trebuchet MS"/>
            </a:endParaRPr>
          </a:p>
          <a:p>
            <a:pPr marL="457200" lvl="0" indent="-457200">
              <a:lnSpc>
                <a:spcPct val="115000"/>
              </a:lnSpc>
              <a:buClrTx/>
              <a:buSzPct val="100000"/>
              <a:buFont typeface="Arial" charset="0"/>
              <a:buChar char="•"/>
            </a:pPr>
            <a:r>
              <a:rPr lang="en-US" dirty="0" smtClean="0">
                <a:latin typeface="Courier New" charset="0"/>
                <a:ea typeface="Courier New" charset="0"/>
                <a:cs typeface="Courier New" charset="0"/>
                <a:sym typeface="Trebuchet MS"/>
              </a:rPr>
              <a:t>Create Pods</a:t>
            </a:r>
          </a:p>
          <a:p>
            <a:pPr marL="457200" lvl="0" indent="-457200">
              <a:lnSpc>
                <a:spcPct val="115000"/>
              </a:lnSpc>
              <a:buClrTx/>
              <a:buSzPct val="100000"/>
              <a:buFont typeface="Arial" charset="0"/>
              <a:buChar char="•"/>
            </a:pPr>
            <a:endParaRPr lang="en-US" dirty="0" smtClean="0">
              <a:latin typeface="Courier New" charset="0"/>
              <a:ea typeface="Courier New" charset="0"/>
              <a:cs typeface="Courier New" charset="0"/>
              <a:sym typeface="Trebuchet MS"/>
            </a:endParaRPr>
          </a:p>
          <a:p>
            <a:pPr marL="457200" lvl="0" indent="-457200">
              <a:lnSpc>
                <a:spcPct val="115000"/>
              </a:lnSpc>
              <a:buClrTx/>
              <a:buSzPct val="100000"/>
              <a:buFont typeface="Arial" charset="0"/>
              <a:buChar char="•"/>
            </a:pPr>
            <a:endParaRPr lang="en-US" dirty="0" smtClean="0">
              <a:latin typeface="Courier New" charset="0"/>
              <a:ea typeface="Courier New" charset="0"/>
              <a:cs typeface="Courier New" charset="0"/>
              <a:sym typeface="Trebuchet MS"/>
            </a:endParaRPr>
          </a:p>
        </p:txBody>
      </p:sp>
      <p:pic>
        <p:nvPicPr>
          <p:cNvPr id="8" name="Picture 7"/>
          <p:cNvPicPr>
            <a:picLocks noChangeAspect="1"/>
          </p:cNvPicPr>
          <p:nvPr/>
        </p:nvPicPr>
        <p:blipFill>
          <a:blip r:embed="rId3"/>
          <a:stretch>
            <a:fillRect/>
          </a:stretch>
        </p:blipFill>
        <p:spPr>
          <a:xfrm>
            <a:off x="5764087" y="1063073"/>
            <a:ext cx="3148613" cy="19678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97463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Shape 586"/>
          <p:cNvSpPr txBox="1">
            <a:spLocks noGrp="1"/>
          </p:cNvSpPr>
          <p:nvPr>
            <p:ph type="title"/>
          </p:nvPr>
        </p:nvSpPr>
        <p:spPr>
          <a:xfrm>
            <a:off x="0" y="1884947"/>
            <a:ext cx="9144000" cy="1115353"/>
          </a:xfrm>
          <a:prstGeom prst="rect">
            <a:avLst/>
          </a:prstGeom>
          <a:noFill/>
          <a:ln>
            <a:noFill/>
          </a:ln>
        </p:spPr>
        <p:txBody>
          <a:bodyPr lIns="91400" tIns="91400" rIns="91400" bIns="9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altLang="zh-TW" sz="3000" dirty="0" smtClean="0">
                <a:latin typeface="Courier New" charset="0"/>
                <a:ea typeface="Courier New" charset="0"/>
                <a:cs typeface="Courier New" charset="0"/>
                <a:sym typeface="Helvetica Neue"/>
              </a:rPr>
              <a:t>Reference</a:t>
            </a:r>
            <a:endParaRPr lang="en-US" sz="3000" dirty="0">
              <a:latin typeface="Courier New" charset="0"/>
              <a:ea typeface="Courier New" charset="0"/>
              <a:cs typeface="Courier New" charset="0"/>
              <a:sym typeface="Helvetica Neue"/>
            </a:endParaRPr>
          </a:p>
          <a:p>
            <a:pPr marL="0" marR="0" lvl="0" indent="0" algn="ctr" rtl="0">
              <a:lnSpc>
                <a:spcPct val="100000"/>
              </a:lnSpc>
              <a:spcBef>
                <a:spcPts val="0"/>
              </a:spcBef>
              <a:spcAft>
                <a:spcPts val="0"/>
              </a:spcAft>
              <a:buClr>
                <a:srgbClr val="000000"/>
              </a:buClr>
              <a:buSzPct val="25000"/>
              <a:buFont typeface="Helvetica Neue"/>
              <a:buNone/>
            </a:pPr>
            <a:r>
              <a:rPr lang="en-US" sz="1800" b="0" u="sng" dirty="0" smtClean="0">
                <a:solidFill>
                  <a:schemeClr val="hlink"/>
                </a:solidFill>
                <a:latin typeface="Courier New" charset="0"/>
                <a:ea typeface="Courier New" charset="0"/>
                <a:cs typeface="Courier New" charset="0"/>
                <a:sym typeface="Helvetica Neue"/>
                <a:hlinkClick r:id="rId3"/>
              </a:rPr>
              <a:t>Appendex 1-2-1</a:t>
            </a:r>
            <a:endParaRPr lang="en-US" sz="1800" b="0" u="sng" dirty="0">
              <a:solidFill>
                <a:schemeClr val="hlink"/>
              </a:solidFill>
              <a:latin typeface="Courier New" charset="0"/>
              <a:ea typeface="Courier New" charset="0"/>
              <a:cs typeface="Courier New" charset="0"/>
              <a:sym typeface="Helvetica Neue"/>
              <a:hlinkClick r:id="rId3"/>
            </a:endParaRPr>
          </a:p>
          <a:p>
            <a:pPr marL="0" marR="0" lvl="0" indent="0" algn="ctr" rtl="0">
              <a:lnSpc>
                <a:spcPct val="100000"/>
              </a:lnSpc>
              <a:spcBef>
                <a:spcPts val="0"/>
              </a:spcBef>
              <a:spcAft>
                <a:spcPts val="0"/>
              </a:spcAft>
              <a:buClr>
                <a:srgbClr val="000000"/>
              </a:buClr>
              <a:buSzPct val="25000"/>
              <a:buFont typeface="Helvetica Neue"/>
              <a:buNone/>
            </a:pPr>
            <a:endParaRPr sz="1400" b="0" dirty="0">
              <a:solidFill>
                <a:schemeClr val="dk1"/>
              </a:solidFill>
              <a:latin typeface="Courier New" charset="0"/>
              <a:ea typeface="Courier New" charset="0"/>
              <a:cs typeface="Courier New" charset="0"/>
              <a:sym typeface="Helvetica Neue"/>
            </a:endParaRPr>
          </a:p>
          <a:p>
            <a:pPr marL="0" marR="0" lvl="0" indent="0" algn="ctr" rtl="0">
              <a:lnSpc>
                <a:spcPct val="100000"/>
              </a:lnSpc>
              <a:spcBef>
                <a:spcPts val="0"/>
              </a:spcBef>
              <a:spcAft>
                <a:spcPts val="0"/>
              </a:spcAft>
              <a:buClr>
                <a:srgbClr val="000000"/>
              </a:buClr>
              <a:buSzPct val="25000"/>
              <a:buFont typeface="Helvetica Neue"/>
              <a:buNone/>
            </a:pPr>
            <a:endParaRPr sz="1400" b="0" dirty="0">
              <a:solidFill>
                <a:schemeClr val="dk1"/>
              </a:solidFill>
              <a:latin typeface="Courier New" charset="0"/>
              <a:ea typeface="Courier New" charset="0"/>
              <a:cs typeface="Courier New" charset="0"/>
              <a:sym typeface="Helvetica Neue"/>
            </a:endParaRPr>
          </a:p>
        </p:txBody>
      </p:sp>
    </p:spTree>
    <p:extLst>
      <p:ext uri="{BB962C8B-B14F-4D97-AF65-F5344CB8AC3E}">
        <p14:creationId xmlns:p14="http://schemas.microsoft.com/office/powerpoint/2010/main" val="1280071714"/>
      </p:ext>
    </p:extLst>
  </p:cSld>
  <p:clrMapOvr>
    <a:masterClrMapping/>
  </p:clrMapOvr>
  <p:transition spd="slow">
    <p:push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u="sng" dirty="0" smtClean="0">
                <a:latin typeface="Courier New" charset="0"/>
                <a:ea typeface="Courier New" charset="0"/>
                <a:cs typeface="Courier New" charset="0"/>
                <a:sym typeface="Helvetica Neue"/>
              </a:rPr>
              <a:t>Lab2 </a:t>
            </a:r>
            <a:r>
              <a:rPr lang="mr-IN" u="sng" dirty="0" smtClean="0">
                <a:latin typeface="Courier New" charset="0"/>
                <a:ea typeface="Courier New" charset="0"/>
                <a:cs typeface="Courier New" charset="0"/>
                <a:sym typeface="Helvetica Neue"/>
              </a:rPr>
              <a:t>–</a:t>
            </a:r>
            <a:r>
              <a:rPr lang="en-US" u="sng" dirty="0" smtClean="0">
                <a:latin typeface="Courier New" charset="0"/>
                <a:ea typeface="Courier New" charset="0"/>
                <a:cs typeface="Courier New" charset="0"/>
                <a:sym typeface="Helvetica Neue"/>
              </a:rPr>
              <a:t> </a:t>
            </a:r>
            <a:r>
              <a:rPr lang="en-US" u="sng" dirty="0" err="1" smtClean="0">
                <a:latin typeface="Courier New" charset="0"/>
                <a:ea typeface="Courier New" charset="0"/>
                <a:cs typeface="Courier New" charset="0"/>
                <a:sym typeface="Helvetica Neue"/>
              </a:rPr>
              <a:t>deploy.yml</a:t>
            </a:r>
            <a:endParaRPr lang="en-US" sz="3600" b="1" i="0" u="sng" strike="noStrike" cap="none" dirty="0">
              <a:solidFill>
                <a:srgbClr val="000000"/>
              </a:solidFill>
              <a:latin typeface="Courier New" charset="0"/>
              <a:ea typeface="Courier New" charset="0"/>
              <a:cs typeface="Courier New" charset="0"/>
              <a:sym typeface="Helvetica Neue"/>
            </a:endParaRPr>
          </a:p>
        </p:txBody>
      </p:sp>
      <p:sp>
        <p:nvSpPr>
          <p:cNvPr id="367" name="Shape 367"/>
          <p:cNvSpPr txBox="1">
            <a:spLocks noGrp="1"/>
          </p:cNvSpPr>
          <p:nvPr>
            <p:ph type="body" idx="1"/>
          </p:nvPr>
        </p:nvSpPr>
        <p:spPr>
          <a:xfrm>
            <a:off x="231300" y="1190775"/>
            <a:ext cx="8681400" cy="3461436"/>
          </a:xfrm>
          <a:prstGeom prst="rect">
            <a:avLst/>
          </a:prstGeom>
          <a:noFill/>
          <a:ln>
            <a:noFill/>
          </a:ln>
        </p:spPr>
        <p:txBody>
          <a:bodyPr lIns="91400" tIns="91400" rIns="91400" bIns="91400" anchor="t" anchorCtr="0">
            <a:noAutofit/>
          </a:bodyPr>
          <a:lstStyle/>
          <a:p>
            <a:pPr marL="457200" lvl="0" indent="-457200">
              <a:lnSpc>
                <a:spcPct val="115000"/>
              </a:lnSpc>
              <a:buClrTx/>
              <a:buSzPct val="100000"/>
              <a:buFont typeface="Arial" charset="0"/>
              <a:buChar char="•"/>
            </a:pPr>
            <a:r>
              <a:rPr lang="en-US" dirty="0" smtClean="0">
                <a:latin typeface="Courier New" charset="0"/>
                <a:ea typeface="Courier New" charset="0"/>
                <a:cs typeface="Courier New" charset="0"/>
              </a:rPr>
              <a:t>Create </a:t>
            </a:r>
            <a:r>
              <a:rPr lang="en-US" dirty="0" err="1" smtClean="0">
                <a:latin typeface="Courier New" charset="0"/>
                <a:ea typeface="Courier New" charset="0"/>
                <a:cs typeface="Courier New" charset="0"/>
              </a:rPr>
              <a:t>web_deploy.yml</a:t>
            </a:r>
            <a:endParaRPr lang="en-US" dirty="0" smtClean="0">
              <a:latin typeface="Courier New" charset="0"/>
              <a:ea typeface="Courier New" charset="0"/>
              <a:cs typeface="Courier New" charset="0"/>
            </a:endParaRPr>
          </a:p>
          <a:p>
            <a:pPr marL="457200" lvl="0" indent="-457200">
              <a:lnSpc>
                <a:spcPct val="115000"/>
              </a:lnSpc>
              <a:buClrTx/>
              <a:buSzPct val="100000"/>
              <a:buFont typeface="Arial" charset="0"/>
              <a:buChar char="•"/>
            </a:pPr>
            <a:r>
              <a:rPr lang="en-US" dirty="0" smtClean="0">
                <a:latin typeface="Courier New" charset="0"/>
                <a:ea typeface="Courier New" charset="0"/>
                <a:cs typeface="Courier New" charset="0"/>
              </a:rPr>
              <a:t>Create Deploy</a:t>
            </a:r>
          </a:p>
        </p:txBody>
      </p:sp>
      <p:pic>
        <p:nvPicPr>
          <p:cNvPr id="11" name="Picture 10"/>
          <p:cNvPicPr>
            <a:picLocks noChangeAspect="1"/>
          </p:cNvPicPr>
          <p:nvPr/>
        </p:nvPicPr>
        <p:blipFill rotWithShape="1">
          <a:blip r:embed="rId3"/>
          <a:srcRect b="71111"/>
          <a:stretch/>
        </p:blipFill>
        <p:spPr>
          <a:xfrm>
            <a:off x="231300" y="3155852"/>
            <a:ext cx="8681400" cy="1567475"/>
          </a:xfrm>
          <a:prstGeom prst="rect">
            <a:avLst/>
          </a:prstGeom>
        </p:spPr>
      </p:pic>
      <p:pic>
        <p:nvPicPr>
          <p:cNvPr id="12" name="Picture 11"/>
          <p:cNvPicPr>
            <a:picLocks noChangeAspect="1"/>
          </p:cNvPicPr>
          <p:nvPr/>
        </p:nvPicPr>
        <p:blipFill>
          <a:blip r:embed="rId4"/>
          <a:stretch>
            <a:fillRect/>
          </a:stretch>
        </p:blipFill>
        <p:spPr>
          <a:xfrm>
            <a:off x="5764087" y="1063072"/>
            <a:ext cx="3148613" cy="19678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95941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u="sng" smtClean="0">
                <a:latin typeface="Courier New" charset="0"/>
                <a:ea typeface="Courier New" charset="0"/>
                <a:cs typeface="Courier New" charset="0"/>
                <a:sym typeface="Helvetica Neue"/>
              </a:rPr>
              <a:t>Lab3 </a:t>
            </a:r>
            <a:r>
              <a:rPr lang="mr-IN" u="sng" smtClean="0">
                <a:latin typeface="Courier New" charset="0"/>
                <a:ea typeface="Courier New" charset="0"/>
                <a:cs typeface="Courier New" charset="0"/>
                <a:sym typeface="Helvetica Neue"/>
              </a:rPr>
              <a:t>–</a:t>
            </a:r>
            <a:r>
              <a:rPr lang="en-US" u="sng">
                <a:latin typeface="Courier New" charset="0"/>
                <a:ea typeface="Courier New" charset="0"/>
                <a:cs typeface="Courier New" charset="0"/>
                <a:sym typeface="Helvetica Neue"/>
              </a:rPr>
              <a:t> </a:t>
            </a:r>
            <a:r>
              <a:rPr lang="en-US" u="sng" smtClean="0">
                <a:latin typeface="Courier New" charset="0"/>
                <a:ea typeface="Courier New" charset="0"/>
                <a:cs typeface="Courier New" charset="0"/>
                <a:sym typeface="Helvetica Neue"/>
              </a:rPr>
              <a:t>persistent volume</a:t>
            </a:r>
            <a:endParaRPr lang="en-US" sz="3600" b="1" i="0" u="sng" strike="noStrike" cap="none">
              <a:solidFill>
                <a:srgbClr val="000000"/>
              </a:solidFill>
              <a:latin typeface="Courier New" charset="0"/>
              <a:ea typeface="Courier New" charset="0"/>
              <a:cs typeface="Courier New" charset="0"/>
              <a:sym typeface="Helvetica Neue"/>
            </a:endParaRPr>
          </a:p>
        </p:txBody>
      </p:sp>
      <p:sp>
        <p:nvSpPr>
          <p:cNvPr id="367" name="Shape 367"/>
          <p:cNvSpPr txBox="1">
            <a:spLocks noGrp="1"/>
          </p:cNvSpPr>
          <p:nvPr>
            <p:ph type="body" idx="1"/>
          </p:nvPr>
        </p:nvSpPr>
        <p:spPr>
          <a:xfrm>
            <a:off x="231300" y="1190774"/>
            <a:ext cx="8681400" cy="2365225"/>
          </a:xfrm>
          <a:prstGeom prst="rect">
            <a:avLst/>
          </a:prstGeom>
          <a:noFill/>
          <a:ln>
            <a:noFill/>
          </a:ln>
        </p:spPr>
        <p:txBody>
          <a:bodyPr lIns="91400" tIns="91400" rIns="91400" bIns="91400" anchor="t" anchorCtr="0">
            <a:noAutofit/>
          </a:bodyPr>
          <a:lstStyle/>
          <a:p>
            <a:pPr marL="457200" lvl="0" indent="-457200">
              <a:lnSpc>
                <a:spcPct val="115000"/>
              </a:lnSpc>
              <a:buClrTx/>
              <a:buSzPct val="100000"/>
              <a:buFont typeface="Arial" charset="0"/>
              <a:buChar char="•"/>
            </a:pPr>
            <a:r>
              <a:rPr lang="en-US" dirty="0" smtClean="0">
                <a:latin typeface="Courier New" charset="0"/>
                <a:ea typeface="Courier New" charset="0"/>
                <a:cs typeface="Courier New" charset="0"/>
              </a:rPr>
              <a:t>Edit </a:t>
            </a:r>
            <a:r>
              <a:rPr lang="en-US" dirty="0" err="1" smtClean="0">
                <a:latin typeface="Courier New" charset="0"/>
                <a:ea typeface="Courier New" charset="0"/>
                <a:cs typeface="Courier New" charset="0"/>
              </a:rPr>
              <a:t>web_deploy.yml</a:t>
            </a:r>
            <a:endParaRPr lang="en-US" dirty="0" smtClean="0">
              <a:latin typeface="Courier New" charset="0"/>
              <a:ea typeface="Courier New" charset="0"/>
              <a:cs typeface="Courier New" charset="0"/>
            </a:endParaRPr>
          </a:p>
          <a:p>
            <a:pPr marL="457200" lvl="0">
              <a:lnSpc>
                <a:spcPct val="115000"/>
              </a:lnSpc>
              <a:buClrTx/>
              <a:buSzPct val="100000"/>
            </a:pPr>
            <a:r>
              <a:rPr lang="en-US" b="1" dirty="0" smtClean="0">
                <a:latin typeface="Courier New" charset="0"/>
                <a:ea typeface="Courier New" charset="0"/>
                <a:cs typeface="Courier New" charset="0"/>
              </a:rPr>
              <a:t>#</a:t>
            </a:r>
            <a:r>
              <a:rPr lang="en-US" b="1" dirty="0" err="1" smtClean="0">
                <a:latin typeface="Courier New" charset="0"/>
                <a:ea typeface="Courier New" charset="0"/>
                <a:cs typeface="Courier New" charset="0"/>
              </a:rPr>
              <a:t>kubectl</a:t>
            </a:r>
            <a:r>
              <a:rPr lang="en-US" b="1" dirty="0" smtClean="0">
                <a:latin typeface="Courier New" charset="0"/>
                <a:ea typeface="Courier New" charset="0"/>
                <a:cs typeface="Courier New" charset="0"/>
              </a:rPr>
              <a:t> apply</a:t>
            </a:r>
          </a:p>
        </p:txBody>
      </p:sp>
      <p:pic>
        <p:nvPicPr>
          <p:cNvPr id="5" name="Picture 4"/>
          <p:cNvPicPr>
            <a:picLocks noChangeAspect="1"/>
          </p:cNvPicPr>
          <p:nvPr/>
        </p:nvPicPr>
        <p:blipFill rotWithShape="1">
          <a:blip r:embed="rId3"/>
          <a:srcRect b="85926"/>
          <a:stretch/>
        </p:blipFill>
        <p:spPr>
          <a:xfrm>
            <a:off x="231299" y="3727352"/>
            <a:ext cx="8681400" cy="763642"/>
          </a:xfrm>
          <a:prstGeom prst="rect">
            <a:avLst/>
          </a:prstGeom>
        </p:spPr>
      </p:pic>
      <p:pic>
        <p:nvPicPr>
          <p:cNvPr id="7" name="Picture 6"/>
          <p:cNvPicPr>
            <a:picLocks noChangeAspect="1"/>
          </p:cNvPicPr>
          <p:nvPr/>
        </p:nvPicPr>
        <p:blipFill>
          <a:blip r:embed="rId4"/>
          <a:stretch>
            <a:fillRect/>
          </a:stretch>
        </p:blipFill>
        <p:spPr>
          <a:xfrm>
            <a:off x="5764086" y="1063072"/>
            <a:ext cx="3148613" cy="19678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59978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grpSp>
        <p:nvGrpSpPr>
          <p:cNvPr id="48" name="Group 47"/>
          <p:cNvGrpSpPr/>
          <p:nvPr/>
        </p:nvGrpSpPr>
        <p:grpSpPr>
          <a:xfrm>
            <a:off x="2880308" y="2523972"/>
            <a:ext cx="2268000" cy="993914"/>
            <a:chOff x="2880308" y="2523972"/>
            <a:chExt cx="2268000" cy="993914"/>
          </a:xfrm>
        </p:grpSpPr>
        <p:cxnSp>
          <p:nvCxnSpPr>
            <p:cNvPr id="49" name="Elbow Connector 48"/>
            <p:cNvCxnSpPr/>
            <p:nvPr/>
          </p:nvCxnSpPr>
          <p:spPr>
            <a:xfrm>
              <a:off x="2880308" y="3121886"/>
              <a:ext cx="2268000" cy="396000"/>
            </a:xfrm>
            <a:prstGeom prst="bentConnector3">
              <a:avLst>
                <a:gd name="adj1" fmla="val 586"/>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p:nvPr/>
          </p:nvCxnSpPr>
          <p:spPr>
            <a:xfrm flipV="1">
              <a:off x="2880308" y="2523972"/>
              <a:ext cx="2268000" cy="396000"/>
            </a:xfrm>
            <a:prstGeom prst="bentConnector3">
              <a:avLst>
                <a:gd name="adj1" fmla="val 586"/>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u="sng" dirty="0" smtClean="0">
                <a:latin typeface="Courier New" charset="0"/>
                <a:ea typeface="Courier New" charset="0"/>
                <a:cs typeface="Courier New" charset="0"/>
                <a:sym typeface="Helvetica Neue"/>
              </a:rPr>
              <a:t>Kubernetes Cluster</a:t>
            </a:r>
            <a:endParaRPr lang="en-US" sz="3600" b="1" i="0" u="sng" strike="noStrike" cap="none" dirty="0">
              <a:solidFill>
                <a:srgbClr val="000000"/>
              </a:solidFill>
              <a:latin typeface="Courier New" charset="0"/>
              <a:ea typeface="Courier New" charset="0"/>
              <a:cs typeface="Courier New" charset="0"/>
              <a:sym typeface="Helvetica Neue"/>
            </a:endParaRPr>
          </a:p>
        </p:txBody>
      </p:sp>
      <p:pic>
        <p:nvPicPr>
          <p:cNvPr id="3" name="Picture 2"/>
          <p:cNvPicPr>
            <a:picLocks noChangeAspect="1"/>
          </p:cNvPicPr>
          <p:nvPr/>
        </p:nvPicPr>
        <p:blipFill>
          <a:blip r:embed="rId3"/>
          <a:stretch>
            <a:fillRect/>
          </a:stretch>
        </p:blipFill>
        <p:spPr>
          <a:xfrm>
            <a:off x="5139487" y="1165333"/>
            <a:ext cx="3573589" cy="1817226"/>
          </a:xfrm>
          <a:prstGeom prst="rect">
            <a:avLst/>
          </a:prstGeom>
        </p:spPr>
      </p:pic>
      <p:pic>
        <p:nvPicPr>
          <p:cNvPr id="10" name="Picture 9"/>
          <p:cNvPicPr>
            <a:picLocks noChangeAspect="1"/>
          </p:cNvPicPr>
          <p:nvPr/>
        </p:nvPicPr>
        <p:blipFill>
          <a:blip r:embed="rId4"/>
          <a:stretch>
            <a:fillRect/>
          </a:stretch>
        </p:blipFill>
        <p:spPr>
          <a:xfrm>
            <a:off x="5139486" y="3085435"/>
            <a:ext cx="3573589" cy="1817227"/>
          </a:xfrm>
          <a:prstGeom prst="rect">
            <a:avLst/>
          </a:prstGeom>
        </p:spPr>
      </p:pic>
      <p:cxnSp>
        <p:nvCxnSpPr>
          <p:cNvPr id="13" name="直線單箭頭接點 16"/>
          <p:cNvCxnSpPr/>
          <p:nvPr/>
        </p:nvCxnSpPr>
        <p:spPr>
          <a:xfrm>
            <a:off x="2250627" y="2147853"/>
            <a:ext cx="0" cy="727589"/>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604063" y="2873080"/>
            <a:ext cx="4393935" cy="296371"/>
            <a:chOff x="3097275" y="2743022"/>
            <a:chExt cx="4393935" cy="296371"/>
          </a:xfrm>
        </p:grpSpPr>
        <p:grpSp>
          <p:nvGrpSpPr>
            <p:cNvPr id="18" name="Group 17"/>
            <p:cNvGrpSpPr/>
            <p:nvPr/>
          </p:nvGrpSpPr>
          <p:grpSpPr>
            <a:xfrm>
              <a:off x="3794913" y="2748810"/>
              <a:ext cx="1897855" cy="284122"/>
              <a:chOff x="3284568" y="2218066"/>
              <a:chExt cx="1897855" cy="284122"/>
            </a:xfrm>
          </p:grpSpPr>
          <p:sp>
            <p:nvSpPr>
              <p:cNvPr id="22" name="圓角矩形 87"/>
              <p:cNvSpPr/>
              <p:nvPr/>
            </p:nvSpPr>
            <p:spPr>
              <a:xfrm>
                <a:off x="3284568" y="2218066"/>
                <a:ext cx="1897855" cy="284122"/>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schemeClr val="tx1"/>
                  </a:solidFill>
                  <a:latin typeface="Courier New" charset="0"/>
                  <a:ea typeface="Courier New" charset="0"/>
                  <a:cs typeface="Courier New" charset="0"/>
                </a:endParaRPr>
              </a:p>
            </p:txBody>
          </p:sp>
          <p:grpSp>
            <p:nvGrpSpPr>
              <p:cNvPr id="21" name="Group 20"/>
              <p:cNvGrpSpPr/>
              <p:nvPr/>
            </p:nvGrpSpPr>
            <p:grpSpPr>
              <a:xfrm>
                <a:off x="3326581" y="2259170"/>
                <a:ext cx="1813827" cy="201914"/>
                <a:chOff x="3332545" y="2259693"/>
                <a:chExt cx="1813827" cy="201914"/>
              </a:xfrm>
            </p:grpSpPr>
            <p:sp>
              <p:nvSpPr>
                <p:cNvPr id="23" name="矩形 67"/>
                <p:cNvSpPr/>
                <p:nvPr/>
              </p:nvSpPr>
              <p:spPr>
                <a:xfrm>
                  <a:off x="3332545" y="2259693"/>
                  <a:ext cx="184603" cy="91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schemeClr val="tx1"/>
                    </a:solidFill>
                    <a:latin typeface="Courier New" charset="0"/>
                    <a:ea typeface="Courier New" charset="0"/>
                    <a:cs typeface="Courier New" charset="0"/>
                  </a:endParaRPr>
                </a:p>
              </p:txBody>
            </p:sp>
            <p:sp>
              <p:nvSpPr>
                <p:cNvPr id="24" name="矩形 69"/>
                <p:cNvSpPr/>
                <p:nvPr/>
              </p:nvSpPr>
              <p:spPr>
                <a:xfrm>
                  <a:off x="3536198" y="2259693"/>
                  <a:ext cx="184603" cy="91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schemeClr val="tx1"/>
                    </a:solidFill>
                    <a:latin typeface="Courier New" charset="0"/>
                    <a:ea typeface="Courier New" charset="0"/>
                    <a:cs typeface="Courier New" charset="0"/>
                  </a:endParaRPr>
                </a:p>
              </p:txBody>
            </p:sp>
            <p:sp>
              <p:nvSpPr>
                <p:cNvPr id="25" name="矩形 69"/>
                <p:cNvSpPr/>
                <p:nvPr/>
              </p:nvSpPr>
              <p:spPr>
                <a:xfrm>
                  <a:off x="3739851" y="2259693"/>
                  <a:ext cx="184603" cy="91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schemeClr val="tx1"/>
                    </a:solidFill>
                    <a:latin typeface="Courier New" charset="0"/>
                    <a:ea typeface="Courier New" charset="0"/>
                    <a:cs typeface="Courier New" charset="0"/>
                  </a:endParaRPr>
                </a:p>
              </p:txBody>
            </p:sp>
            <p:sp>
              <p:nvSpPr>
                <p:cNvPr id="26" name="矩形 67"/>
                <p:cNvSpPr/>
                <p:nvPr/>
              </p:nvSpPr>
              <p:spPr>
                <a:xfrm>
                  <a:off x="3943504" y="2259693"/>
                  <a:ext cx="184603" cy="91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schemeClr val="tx1"/>
                    </a:solidFill>
                    <a:latin typeface="Courier New" charset="0"/>
                    <a:ea typeface="Courier New" charset="0"/>
                    <a:cs typeface="Courier New" charset="0"/>
                  </a:endParaRPr>
                </a:p>
              </p:txBody>
            </p:sp>
            <p:sp>
              <p:nvSpPr>
                <p:cNvPr id="27" name="矩形 69"/>
                <p:cNvSpPr/>
                <p:nvPr/>
              </p:nvSpPr>
              <p:spPr>
                <a:xfrm>
                  <a:off x="4147157" y="2259693"/>
                  <a:ext cx="184603" cy="91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schemeClr val="tx1"/>
                    </a:solidFill>
                    <a:latin typeface="Courier New" charset="0"/>
                    <a:ea typeface="Courier New" charset="0"/>
                    <a:cs typeface="Courier New" charset="0"/>
                  </a:endParaRPr>
                </a:p>
              </p:txBody>
            </p:sp>
            <p:sp>
              <p:nvSpPr>
                <p:cNvPr id="28" name="矩形 69"/>
                <p:cNvSpPr/>
                <p:nvPr/>
              </p:nvSpPr>
              <p:spPr>
                <a:xfrm>
                  <a:off x="4350810" y="2259693"/>
                  <a:ext cx="184603" cy="91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schemeClr val="tx1"/>
                    </a:solidFill>
                    <a:latin typeface="Courier New" charset="0"/>
                    <a:ea typeface="Courier New" charset="0"/>
                    <a:cs typeface="Courier New" charset="0"/>
                  </a:endParaRPr>
                </a:p>
              </p:txBody>
            </p:sp>
            <p:sp>
              <p:nvSpPr>
                <p:cNvPr id="29" name="矩形 67"/>
                <p:cNvSpPr/>
                <p:nvPr/>
              </p:nvSpPr>
              <p:spPr>
                <a:xfrm>
                  <a:off x="4554463" y="2259693"/>
                  <a:ext cx="184603" cy="91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schemeClr val="tx1"/>
                    </a:solidFill>
                    <a:latin typeface="Courier New" charset="0"/>
                    <a:ea typeface="Courier New" charset="0"/>
                    <a:cs typeface="Courier New" charset="0"/>
                  </a:endParaRPr>
                </a:p>
              </p:txBody>
            </p:sp>
            <p:sp>
              <p:nvSpPr>
                <p:cNvPr id="30" name="矩形 69"/>
                <p:cNvSpPr/>
                <p:nvPr/>
              </p:nvSpPr>
              <p:spPr>
                <a:xfrm>
                  <a:off x="4758116" y="2259693"/>
                  <a:ext cx="184603" cy="91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schemeClr val="tx1"/>
                    </a:solidFill>
                    <a:latin typeface="Courier New" charset="0"/>
                    <a:ea typeface="Courier New" charset="0"/>
                    <a:cs typeface="Courier New" charset="0"/>
                  </a:endParaRPr>
                </a:p>
              </p:txBody>
            </p:sp>
            <p:sp>
              <p:nvSpPr>
                <p:cNvPr id="31" name="矩形 69"/>
                <p:cNvSpPr/>
                <p:nvPr/>
              </p:nvSpPr>
              <p:spPr>
                <a:xfrm>
                  <a:off x="4961769" y="2259693"/>
                  <a:ext cx="184603" cy="91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schemeClr val="tx1"/>
                    </a:solidFill>
                    <a:latin typeface="Courier New" charset="0"/>
                    <a:ea typeface="Courier New" charset="0"/>
                    <a:cs typeface="Courier New" charset="0"/>
                  </a:endParaRPr>
                </a:p>
              </p:txBody>
            </p:sp>
            <p:sp>
              <p:nvSpPr>
                <p:cNvPr id="32" name="矩形 67"/>
                <p:cNvSpPr/>
                <p:nvPr/>
              </p:nvSpPr>
              <p:spPr>
                <a:xfrm>
                  <a:off x="3332545" y="2370175"/>
                  <a:ext cx="184603" cy="91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schemeClr val="tx1"/>
                    </a:solidFill>
                    <a:latin typeface="Courier New" charset="0"/>
                    <a:ea typeface="Courier New" charset="0"/>
                    <a:cs typeface="Courier New" charset="0"/>
                  </a:endParaRPr>
                </a:p>
              </p:txBody>
            </p:sp>
            <p:sp>
              <p:nvSpPr>
                <p:cNvPr id="33" name="矩形 69"/>
                <p:cNvSpPr/>
                <p:nvPr/>
              </p:nvSpPr>
              <p:spPr>
                <a:xfrm>
                  <a:off x="3536198" y="2370175"/>
                  <a:ext cx="184603" cy="91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schemeClr val="tx1"/>
                    </a:solidFill>
                    <a:latin typeface="Courier New" charset="0"/>
                    <a:ea typeface="Courier New" charset="0"/>
                    <a:cs typeface="Courier New" charset="0"/>
                  </a:endParaRPr>
                </a:p>
              </p:txBody>
            </p:sp>
            <p:sp>
              <p:nvSpPr>
                <p:cNvPr id="34" name="矩形 69"/>
                <p:cNvSpPr/>
                <p:nvPr/>
              </p:nvSpPr>
              <p:spPr>
                <a:xfrm>
                  <a:off x="3739851" y="2370175"/>
                  <a:ext cx="184603" cy="91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schemeClr val="tx1"/>
                    </a:solidFill>
                    <a:latin typeface="Courier New" charset="0"/>
                    <a:ea typeface="Courier New" charset="0"/>
                    <a:cs typeface="Courier New" charset="0"/>
                  </a:endParaRPr>
                </a:p>
              </p:txBody>
            </p:sp>
            <p:sp>
              <p:nvSpPr>
                <p:cNvPr id="35" name="矩形 67"/>
                <p:cNvSpPr/>
                <p:nvPr/>
              </p:nvSpPr>
              <p:spPr>
                <a:xfrm>
                  <a:off x="3943504" y="2370175"/>
                  <a:ext cx="184603" cy="91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schemeClr val="tx1"/>
                    </a:solidFill>
                    <a:latin typeface="Courier New" charset="0"/>
                    <a:ea typeface="Courier New" charset="0"/>
                    <a:cs typeface="Courier New" charset="0"/>
                  </a:endParaRPr>
                </a:p>
              </p:txBody>
            </p:sp>
            <p:sp>
              <p:nvSpPr>
                <p:cNvPr id="36" name="矩形 69"/>
                <p:cNvSpPr/>
                <p:nvPr/>
              </p:nvSpPr>
              <p:spPr>
                <a:xfrm>
                  <a:off x="4147157" y="2370175"/>
                  <a:ext cx="184603" cy="91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schemeClr val="tx1"/>
                    </a:solidFill>
                    <a:latin typeface="Courier New" charset="0"/>
                    <a:ea typeface="Courier New" charset="0"/>
                    <a:cs typeface="Courier New" charset="0"/>
                  </a:endParaRPr>
                </a:p>
              </p:txBody>
            </p:sp>
            <p:sp>
              <p:nvSpPr>
                <p:cNvPr id="37" name="矩形 69"/>
                <p:cNvSpPr/>
                <p:nvPr/>
              </p:nvSpPr>
              <p:spPr>
                <a:xfrm>
                  <a:off x="4350810" y="2370175"/>
                  <a:ext cx="184603" cy="91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schemeClr val="tx1"/>
                    </a:solidFill>
                    <a:latin typeface="Courier New" charset="0"/>
                    <a:ea typeface="Courier New" charset="0"/>
                    <a:cs typeface="Courier New" charset="0"/>
                  </a:endParaRPr>
                </a:p>
              </p:txBody>
            </p:sp>
            <p:sp>
              <p:nvSpPr>
                <p:cNvPr id="38" name="矩形 67"/>
                <p:cNvSpPr/>
                <p:nvPr/>
              </p:nvSpPr>
              <p:spPr>
                <a:xfrm>
                  <a:off x="4554463" y="2370175"/>
                  <a:ext cx="184603" cy="91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schemeClr val="tx1"/>
                    </a:solidFill>
                    <a:latin typeface="Courier New" charset="0"/>
                    <a:ea typeface="Courier New" charset="0"/>
                    <a:cs typeface="Courier New" charset="0"/>
                  </a:endParaRPr>
                </a:p>
              </p:txBody>
            </p:sp>
            <p:sp>
              <p:nvSpPr>
                <p:cNvPr id="39" name="矩形 69"/>
                <p:cNvSpPr/>
                <p:nvPr/>
              </p:nvSpPr>
              <p:spPr>
                <a:xfrm>
                  <a:off x="4758116" y="2370175"/>
                  <a:ext cx="184603" cy="91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schemeClr val="tx1"/>
                    </a:solidFill>
                    <a:latin typeface="Courier New" charset="0"/>
                    <a:ea typeface="Courier New" charset="0"/>
                    <a:cs typeface="Courier New" charset="0"/>
                  </a:endParaRPr>
                </a:p>
              </p:txBody>
            </p:sp>
            <p:sp>
              <p:nvSpPr>
                <p:cNvPr id="40" name="矩形 69"/>
                <p:cNvSpPr/>
                <p:nvPr/>
              </p:nvSpPr>
              <p:spPr>
                <a:xfrm>
                  <a:off x="4961769" y="2370175"/>
                  <a:ext cx="184603" cy="91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schemeClr val="tx1"/>
                    </a:solidFill>
                    <a:latin typeface="Courier New" charset="0"/>
                    <a:ea typeface="Courier New" charset="0"/>
                    <a:cs typeface="Courier New" charset="0"/>
                  </a:endParaRPr>
                </a:p>
              </p:txBody>
            </p:sp>
          </p:grpSp>
        </p:grpSp>
        <p:sp>
          <p:nvSpPr>
            <p:cNvPr id="19" name="Rectangle 18"/>
            <p:cNvSpPr/>
            <p:nvPr/>
          </p:nvSpPr>
          <p:spPr>
            <a:xfrm>
              <a:off x="3097275" y="2743022"/>
              <a:ext cx="688111" cy="296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000" smtClean="0">
                  <a:solidFill>
                    <a:schemeClr val="tx1"/>
                  </a:solidFill>
                  <a:latin typeface="Courier New" charset="0"/>
                  <a:ea typeface="Courier New" charset="0"/>
                  <a:cs typeface="Courier New" charset="0"/>
                </a:rPr>
                <a:t>10G </a:t>
              </a:r>
              <a:r>
                <a:rPr kumimoji="1" lang="en-US" sz="1000" dirty="0">
                  <a:solidFill>
                    <a:schemeClr val="tx1"/>
                  </a:solidFill>
                  <a:latin typeface="Courier New" charset="0"/>
                  <a:ea typeface="Courier New" charset="0"/>
                  <a:cs typeface="Courier New" charset="0"/>
                </a:rPr>
                <a:t>Switch</a:t>
              </a:r>
            </a:p>
          </p:txBody>
        </p:sp>
        <p:sp>
          <p:nvSpPr>
            <p:cNvPr id="20" name="Rectangle 19"/>
            <p:cNvSpPr/>
            <p:nvPr/>
          </p:nvSpPr>
          <p:spPr>
            <a:xfrm>
              <a:off x="5692765" y="2743023"/>
              <a:ext cx="1798445" cy="296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600"/>
                </a:spcBef>
                <a:buClr>
                  <a:schemeClr val="bg1"/>
                </a:buClr>
              </a:pPr>
              <a:r>
                <a:rPr kumimoji="1" lang="en-US" altLang="zh-TW" sz="1000" dirty="0">
                  <a:solidFill>
                    <a:schemeClr val="tx1"/>
                  </a:solidFill>
                  <a:latin typeface="Courier New" charset="0"/>
                  <a:ea typeface="Courier New" charset="0"/>
                  <a:cs typeface="Courier New" charset="0"/>
                </a:rPr>
                <a:t>Network:172.24.0.0/24</a:t>
              </a:r>
            </a:p>
            <a:p>
              <a:pPr>
                <a:lnSpc>
                  <a:spcPct val="90000"/>
                </a:lnSpc>
                <a:spcBef>
                  <a:spcPts val="600"/>
                </a:spcBef>
                <a:buClr>
                  <a:schemeClr val="bg1"/>
                </a:buClr>
              </a:pPr>
              <a:r>
                <a:rPr kumimoji="1" lang="en-US" altLang="zh-TW" sz="1000" dirty="0">
                  <a:solidFill>
                    <a:schemeClr val="tx1"/>
                  </a:solidFill>
                  <a:latin typeface="Courier New" charset="0"/>
                  <a:ea typeface="Courier New" charset="0"/>
                  <a:cs typeface="Courier New" charset="0"/>
                </a:rPr>
                <a:t>Gateway:172.24.0.254</a:t>
              </a:r>
              <a:endParaRPr kumimoji="1" lang="zh-TW" altLang="en-US" sz="1000" dirty="0">
                <a:solidFill>
                  <a:schemeClr val="tx1"/>
                </a:solidFill>
                <a:latin typeface="Courier New" charset="0"/>
                <a:ea typeface="Courier New" charset="0"/>
                <a:cs typeface="Courier New" charset="0"/>
              </a:endParaRPr>
            </a:p>
          </p:txBody>
        </p:sp>
      </p:grpSp>
      <p:pic>
        <p:nvPicPr>
          <p:cNvPr id="51" name="Picture 50"/>
          <p:cNvPicPr>
            <a:picLocks noChangeAspect="1"/>
          </p:cNvPicPr>
          <p:nvPr/>
        </p:nvPicPr>
        <p:blipFill rotWithShape="1">
          <a:blip r:embed="rId5"/>
          <a:srcRect b="36361"/>
          <a:stretch/>
        </p:blipFill>
        <p:spPr>
          <a:xfrm>
            <a:off x="8041576" y="1909314"/>
            <a:ext cx="579923" cy="329264"/>
          </a:xfrm>
          <a:prstGeom prst="rect">
            <a:avLst/>
          </a:prstGeom>
        </p:spPr>
      </p:pic>
      <p:pic>
        <p:nvPicPr>
          <p:cNvPr id="53" name="Picture 52"/>
          <p:cNvPicPr>
            <a:picLocks noChangeAspect="1"/>
          </p:cNvPicPr>
          <p:nvPr/>
        </p:nvPicPr>
        <p:blipFill rotWithShape="1">
          <a:blip r:embed="rId5"/>
          <a:srcRect b="36361"/>
          <a:stretch/>
        </p:blipFill>
        <p:spPr>
          <a:xfrm>
            <a:off x="8041576" y="3829416"/>
            <a:ext cx="579923" cy="329264"/>
          </a:xfrm>
          <a:prstGeom prst="rect">
            <a:avLst/>
          </a:prstGeom>
        </p:spPr>
      </p:pic>
      <p:grpSp>
        <p:nvGrpSpPr>
          <p:cNvPr id="52" name="Group 51"/>
          <p:cNvGrpSpPr/>
          <p:nvPr/>
        </p:nvGrpSpPr>
        <p:grpSpPr>
          <a:xfrm>
            <a:off x="604063" y="1121875"/>
            <a:ext cx="3573590" cy="1025978"/>
            <a:chOff x="604063" y="1121875"/>
            <a:chExt cx="3573590" cy="1025978"/>
          </a:xfrm>
        </p:grpSpPr>
        <p:pic>
          <p:nvPicPr>
            <p:cNvPr id="12" name="Picture 11"/>
            <p:cNvPicPr>
              <a:picLocks noChangeAspect="1"/>
            </p:cNvPicPr>
            <p:nvPr/>
          </p:nvPicPr>
          <p:blipFill>
            <a:blip r:embed="rId6"/>
            <a:stretch>
              <a:fillRect/>
            </a:stretch>
          </p:blipFill>
          <p:spPr>
            <a:xfrm>
              <a:off x="604063" y="1165333"/>
              <a:ext cx="3573590" cy="982520"/>
            </a:xfrm>
            <a:prstGeom prst="rect">
              <a:avLst/>
            </a:prstGeom>
          </p:spPr>
        </p:pic>
        <p:pic>
          <p:nvPicPr>
            <p:cNvPr id="54" name="Picture 53"/>
            <p:cNvPicPr>
              <a:picLocks noChangeAspect="1"/>
            </p:cNvPicPr>
            <p:nvPr/>
          </p:nvPicPr>
          <p:blipFill rotWithShape="1">
            <a:blip r:embed="rId5"/>
            <a:srcRect b="36361"/>
            <a:stretch/>
          </p:blipFill>
          <p:spPr>
            <a:xfrm>
              <a:off x="3487897" y="1121875"/>
              <a:ext cx="579923" cy="329264"/>
            </a:xfrm>
            <a:prstGeom prst="rect">
              <a:avLst/>
            </a:prstGeom>
          </p:spPr>
        </p:pic>
      </p:grpSp>
    </p:spTree>
    <p:extLst>
      <p:ext uri="{BB962C8B-B14F-4D97-AF65-F5344CB8AC3E}">
        <p14:creationId xmlns:p14="http://schemas.microsoft.com/office/powerpoint/2010/main" val="17573908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u="sng" dirty="0" smtClean="0">
                <a:latin typeface="Courier New" charset="0"/>
                <a:ea typeface="Courier New" charset="0"/>
                <a:cs typeface="Courier New" charset="0"/>
                <a:sym typeface="Helvetica Neue"/>
              </a:rPr>
              <a:t>Master Node</a:t>
            </a:r>
            <a:endParaRPr lang="en-US" sz="3600" b="1" i="0" u="sng" strike="noStrike" cap="none" dirty="0">
              <a:solidFill>
                <a:srgbClr val="000000"/>
              </a:solidFill>
              <a:latin typeface="Courier New" charset="0"/>
              <a:ea typeface="Courier New" charset="0"/>
              <a:cs typeface="Courier New" charset="0"/>
              <a:sym typeface="Helvetica Neue"/>
            </a:endParaRPr>
          </a:p>
        </p:txBody>
      </p:sp>
      <p:sp>
        <p:nvSpPr>
          <p:cNvPr id="5" name="Shape 367"/>
          <p:cNvSpPr txBox="1">
            <a:spLocks/>
          </p:cNvSpPr>
          <p:nvPr/>
        </p:nvSpPr>
        <p:spPr>
          <a:xfrm>
            <a:off x="231300" y="1190775"/>
            <a:ext cx="7719626" cy="3461436"/>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pPr marL="360000" indent="-360000">
              <a:lnSpc>
                <a:spcPct val="115000"/>
              </a:lnSpc>
              <a:buClrTx/>
              <a:buSzPct val="100000"/>
              <a:buFont typeface="Arial" charset="0"/>
              <a:buChar char="•"/>
            </a:pPr>
            <a:r>
              <a:rPr lang="en-US" sz="2800" smtClean="0">
                <a:latin typeface="Courier New" charset="0"/>
                <a:ea typeface="Courier New" charset="0"/>
                <a:cs typeface="Courier New" charset="0"/>
                <a:sym typeface="Trebuchet MS"/>
              </a:rPr>
              <a:t>API Server</a:t>
            </a:r>
          </a:p>
          <a:p>
            <a:pPr marL="360000">
              <a:lnSpc>
                <a:spcPct val="115000"/>
              </a:lnSpc>
              <a:buClrTx/>
              <a:buSzPct val="100000"/>
            </a:pPr>
            <a:r>
              <a:rPr lang="en-US" sz="1400">
                <a:latin typeface="Courier New" charset="0"/>
                <a:ea typeface="Courier New" charset="0"/>
                <a:cs typeface="Courier New" charset="0"/>
              </a:rPr>
              <a:t>V</a:t>
            </a:r>
            <a:r>
              <a:rPr lang="en-US" sz="1400" smtClean="0">
                <a:latin typeface="Courier New" charset="0"/>
                <a:ea typeface="Courier New" charset="0"/>
                <a:cs typeface="Courier New" charset="0"/>
              </a:rPr>
              <a:t>alidates &amp; configures </a:t>
            </a:r>
            <a:r>
              <a:rPr lang="en-US" sz="1400">
                <a:latin typeface="Courier New" charset="0"/>
                <a:ea typeface="Courier New" charset="0"/>
                <a:cs typeface="Courier New" charset="0"/>
              </a:rPr>
              <a:t>data for the </a:t>
            </a:r>
            <a:r>
              <a:rPr lang="en-US" sz="1400" smtClean="0">
                <a:latin typeface="Courier New" charset="0"/>
                <a:ea typeface="Courier New" charset="0"/>
                <a:cs typeface="Courier New" charset="0"/>
              </a:rPr>
              <a:t>API </a:t>
            </a:r>
            <a:r>
              <a:rPr lang="en-US" sz="1400">
                <a:latin typeface="Courier New" charset="0"/>
                <a:ea typeface="Courier New" charset="0"/>
                <a:cs typeface="Courier New" charset="0"/>
              </a:rPr>
              <a:t>objects </a:t>
            </a:r>
            <a:endParaRPr lang="en-US" sz="1400" smtClean="0">
              <a:latin typeface="Courier New" charset="0"/>
              <a:ea typeface="Courier New" charset="0"/>
              <a:cs typeface="Courier New" charset="0"/>
            </a:endParaRPr>
          </a:p>
          <a:p>
            <a:pPr marL="360000" indent="-360000">
              <a:lnSpc>
                <a:spcPct val="115000"/>
              </a:lnSpc>
              <a:buClrTx/>
              <a:buSzPct val="100000"/>
              <a:buFont typeface="Arial" charset="0"/>
              <a:buChar char="•"/>
            </a:pPr>
            <a:r>
              <a:rPr lang="en-US" sz="2800" smtClean="0">
                <a:latin typeface="Courier New" charset="0"/>
                <a:ea typeface="Courier New" charset="0"/>
                <a:cs typeface="Courier New" charset="0"/>
                <a:sym typeface="Trebuchet MS"/>
              </a:rPr>
              <a:t>Scheduler</a:t>
            </a:r>
          </a:p>
          <a:p>
            <a:pPr marL="360000">
              <a:lnSpc>
                <a:spcPct val="115000"/>
              </a:lnSpc>
              <a:buClrTx/>
              <a:buSzPct val="100000"/>
            </a:pPr>
            <a:r>
              <a:rPr lang="en-US" altLang="zh-TW" sz="1400" smtClean="0">
                <a:latin typeface="Courier New" charset="0"/>
                <a:ea typeface="Courier New" charset="0"/>
                <a:cs typeface="Courier New" charset="0"/>
              </a:rPr>
              <a:t>Schedule &amp; manage resources of the distributed cluster</a:t>
            </a:r>
          </a:p>
          <a:p>
            <a:pPr marL="360000" indent="-360000">
              <a:lnSpc>
                <a:spcPct val="115000"/>
              </a:lnSpc>
              <a:buClrTx/>
              <a:buSzPct val="100000"/>
              <a:buFont typeface="Arial" charset="0"/>
              <a:buChar char="•"/>
            </a:pPr>
            <a:r>
              <a:rPr lang="en-US" sz="2800" smtClean="0">
                <a:latin typeface="Courier New" charset="0"/>
                <a:ea typeface="Courier New" charset="0"/>
                <a:cs typeface="Courier New" charset="0"/>
                <a:sym typeface="Trebuchet MS"/>
              </a:rPr>
              <a:t>Controller Manager</a:t>
            </a:r>
          </a:p>
          <a:p>
            <a:pPr marL="360000">
              <a:lnSpc>
                <a:spcPct val="115000"/>
              </a:lnSpc>
              <a:buClrTx/>
              <a:buSzPct val="100000"/>
            </a:pPr>
            <a:r>
              <a:rPr lang="en-US" sz="1400">
                <a:latin typeface="Courier New" charset="0"/>
                <a:ea typeface="Courier New" charset="0"/>
                <a:cs typeface="Courier New" charset="0"/>
              </a:rPr>
              <a:t>A</a:t>
            </a:r>
            <a:r>
              <a:rPr lang="en-US" sz="1400" smtClean="0">
                <a:latin typeface="Courier New" charset="0"/>
                <a:ea typeface="Courier New" charset="0"/>
                <a:cs typeface="Courier New" charset="0"/>
              </a:rPr>
              <a:t> </a:t>
            </a:r>
            <a:r>
              <a:rPr lang="en-US" sz="1400">
                <a:latin typeface="Courier New" charset="0"/>
                <a:ea typeface="Courier New" charset="0"/>
                <a:cs typeface="Courier New" charset="0"/>
              </a:rPr>
              <a:t>daemon that embeds the core control loops </a:t>
            </a:r>
            <a:endParaRPr lang="en-US" sz="1400" smtClean="0">
              <a:latin typeface="Courier New" charset="0"/>
              <a:ea typeface="Courier New" charset="0"/>
              <a:cs typeface="Courier New" charset="0"/>
              <a:sym typeface="Trebuchet MS"/>
            </a:endParaRPr>
          </a:p>
          <a:p>
            <a:pPr marL="360000" indent="-360000">
              <a:lnSpc>
                <a:spcPct val="115000"/>
              </a:lnSpc>
              <a:buClrTx/>
              <a:buSzPct val="100000"/>
              <a:buFont typeface="Arial" charset="0"/>
              <a:buChar char="•"/>
            </a:pPr>
            <a:r>
              <a:rPr lang="en-US" sz="2800" err="1" smtClean="0">
                <a:latin typeface="Courier New" charset="0"/>
                <a:ea typeface="Courier New" charset="0"/>
                <a:cs typeface="Courier New" charset="0"/>
                <a:sym typeface="Trebuchet MS"/>
              </a:rPr>
              <a:t>Etcd</a:t>
            </a:r>
            <a:endParaRPr lang="en-US" sz="2800" smtClean="0">
              <a:latin typeface="Courier New" charset="0"/>
              <a:ea typeface="Courier New" charset="0"/>
              <a:cs typeface="Courier New" charset="0"/>
              <a:sym typeface="Trebuchet MS"/>
            </a:endParaRPr>
          </a:p>
          <a:p>
            <a:pPr marL="360000">
              <a:lnSpc>
                <a:spcPct val="115000"/>
              </a:lnSpc>
              <a:buClrTx/>
              <a:buSzPct val="100000"/>
            </a:pPr>
            <a:r>
              <a:rPr lang="en-US" sz="1400" smtClean="0">
                <a:latin typeface="Courier New" charset="0"/>
                <a:ea typeface="Courier New" charset="0"/>
                <a:cs typeface="Courier New" charset="0"/>
              </a:rPr>
              <a:t>A key </a:t>
            </a:r>
            <a:r>
              <a:rPr lang="en-US" sz="1400">
                <a:latin typeface="Courier New" charset="0"/>
                <a:ea typeface="Courier New" charset="0"/>
                <a:cs typeface="Courier New" charset="0"/>
              </a:rPr>
              <a:t>value store which Kubernetes uses for persistent storage</a:t>
            </a:r>
            <a:endParaRPr lang="en-US" sz="1400">
              <a:latin typeface="Courier New" charset="0"/>
              <a:ea typeface="Courier New" charset="0"/>
              <a:cs typeface="Courier New" charset="0"/>
              <a:sym typeface="Trebuchet MS"/>
            </a:endParaRPr>
          </a:p>
        </p:txBody>
      </p:sp>
      <p:pic>
        <p:nvPicPr>
          <p:cNvPr id="8" name="Picture 7"/>
          <p:cNvPicPr>
            <a:picLocks noChangeAspect="1"/>
          </p:cNvPicPr>
          <p:nvPr/>
        </p:nvPicPr>
        <p:blipFill>
          <a:blip r:embed="rId3"/>
          <a:stretch>
            <a:fillRect/>
          </a:stretch>
        </p:blipFill>
        <p:spPr>
          <a:xfrm>
            <a:off x="4241798" y="205975"/>
            <a:ext cx="4670902" cy="1284214"/>
          </a:xfrm>
          <a:prstGeom prst="rect">
            <a:avLst/>
          </a:prstGeom>
        </p:spPr>
      </p:pic>
      <p:pic>
        <p:nvPicPr>
          <p:cNvPr id="9" name="Picture 8"/>
          <p:cNvPicPr>
            <a:picLocks noChangeAspect="1"/>
          </p:cNvPicPr>
          <p:nvPr/>
        </p:nvPicPr>
        <p:blipFill rotWithShape="1">
          <a:blip r:embed="rId4"/>
          <a:srcRect b="36361"/>
          <a:stretch/>
        </p:blipFill>
        <p:spPr>
          <a:xfrm>
            <a:off x="8086023" y="129153"/>
            <a:ext cx="687930" cy="390588"/>
          </a:xfrm>
          <a:prstGeom prst="rect">
            <a:avLst/>
          </a:prstGeom>
        </p:spPr>
      </p:pic>
    </p:spTree>
    <p:extLst>
      <p:ext uri="{BB962C8B-B14F-4D97-AF65-F5344CB8AC3E}">
        <p14:creationId xmlns:p14="http://schemas.microsoft.com/office/powerpoint/2010/main" val="3930066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u="sng" smtClean="0">
                <a:latin typeface="Courier New" charset="0"/>
                <a:ea typeface="Courier New" charset="0"/>
                <a:cs typeface="Courier New" charset="0"/>
                <a:sym typeface="Helvetica Neue"/>
              </a:rPr>
              <a:t>Minion Node</a:t>
            </a:r>
            <a:endParaRPr lang="en-US" sz="3600" b="1" i="0" u="sng" strike="noStrike" cap="none">
              <a:solidFill>
                <a:srgbClr val="000000"/>
              </a:solidFill>
              <a:latin typeface="Courier New" charset="0"/>
              <a:ea typeface="Courier New" charset="0"/>
              <a:cs typeface="Courier New" charset="0"/>
              <a:sym typeface="Helvetica Neue"/>
            </a:endParaRPr>
          </a:p>
        </p:txBody>
      </p:sp>
      <p:sp>
        <p:nvSpPr>
          <p:cNvPr id="5" name="Shape 367"/>
          <p:cNvSpPr txBox="1">
            <a:spLocks/>
          </p:cNvSpPr>
          <p:nvPr/>
        </p:nvSpPr>
        <p:spPr>
          <a:xfrm>
            <a:off x="231300" y="1190775"/>
            <a:ext cx="7719626" cy="3461436"/>
          </a:xfrm>
          <a:prstGeom prst="rect">
            <a:avLst/>
          </a:prstGeom>
          <a:noFill/>
          <a:ln>
            <a:noFill/>
          </a:ln>
        </p:spPr>
        <p:txBody>
          <a:bodyPr lIns="91400" tIns="91400" rIns="91400" bIns="914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457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2pPr>
            <a:lvl3pPr marL="0" marR="0" lvl="2" indent="914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3pPr>
            <a:lvl4pPr marL="0" marR="0" lvl="3" indent="1371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4pPr>
            <a:lvl5pPr marL="0" marR="0" lvl="4" indent="18288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5pPr>
            <a:lvl6pPr marL="0" marR="0" lvl="5" indent="22860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6pPr>
            <a:lvl7pPr marL="0" marR="0" lvl="6" indent="27432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7pPr>
            <a:lvl8pPr marL="0" marR="0" lvl="7" indent="32004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8pPr>
            <a:lvl9pPr marL="0" marR="0" lvl="8" indent="365760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9pPr>
          </a:lstStyle>
          <a:p>
            <a:pPr marL="360000" indent="-360000">
              <a:lnSpc>
                <a:spcPct val="115000"/>
              </a:lnSpc>
              <a:buClrTx/>
              <a:buSzPct val="100000"/>
              <a:buFont typeface="Arial" charset="0"/>
              <a:buChar char="•"/>
            </a:pPr>
            <a:r>
              <a:rPr lang="en-US" sz="2800" dirty="0" err="1">
                <a:latin typeface="Courier New" charset="0"/>
                <a:ea typeface="Courier New" charset="0"/>
                <a:cs typeface="Courier New" charset="0"/>
                <a:sym typeface="Trebuchet MS"/>
              </a:rPr>
              <a:t>k</a:t>
            </a:r>
            <a:r>
              <a:rPr lang="en-US" sz="2800" dirty="0" err="1" smtClean="0">
                <a:latin typeface="Courier New" charset="0"/>
                <a:ea typeface="Courier New" charset="0"/>
                <a:cs typeface="Courier New" charset="0"/>
                <a:sym typeface="Trebuchet MS"/>
              </a:rPr>
              <a:t>ubelet</a:t>
            </a:r>
            <a:endParaRPr lang="en-US" sz="2800" dirty="0" smtClean="0">
              <a:latin typeface="Courier New" charset="0"/>
              <a:ea typeface="Courier New" charset="0"/>
              <a:cs typeface="Courier New" charset="0"/>
              <a:sym typeface="Trebuchet MS"/>
            </a:endParaRPr>
          </a:p>
          <a:p>
            <a:pPr marL="360000">
              <a:lnSpc>
                <a:spcPct val="115000"/>
              </a:lnSpc>
              <a:buClrTx/>
              <a:buSzPct val="100000"/>
            </a:pPr>
            <a:r>
              <a:rPr lang="en-US" sz="1400" dirty="0">
                <a:latin typeface="Courier New" charset="0"/>
                <a:ea typeface="Courier New" charset="0"/>
                <a:cs typeface="Courier New" charset="0"/>
              </a:rPr>
              <a:t>T</a:t>
            </a:r>
            <a:r>
              <a:rPr lang="en-US" sz="1400" dirty="0" smtClean="0">
                <a:latin typeface="Courier New" charset="0"/>
                <a:ea typeface="Courier New" charset="0"/>
                <a:cs typeface="Courier New" charset="0"/>
              </a:rPr>
              <a:t>he </a:t>
            </a:r>
            <a:r>
              <a:rPr lang="en-US" sz="1400" dirty="0">
                <a:latin typeface="Courier New" charset="0"/>
                <a:ea typeface="Courier New" charset="0"/>
                <a:cs typeface="Courier New" charset="0"/>
              </a:rPr>
              <a:t>primary “node agent” that </a:t>
            </a:r>
            <a:endParaRPr lang="en-US" sz="1400" dirty="0" smtClean="0">
              <a:latin typeface="Courier New" charset="0"/>
              <a:ea typeface="Courier New" charset="0"/>
              <a:cs typeface="Courier New" charset="0"/>
            </a:endParaRPr>
          </a:p>
          <a:p>
            <a:pPr marL="360000">
              <a:lnSpc>
                <a:spcPct val="115000"/>
              </a:lnSpc>
              <a:buClrTx/>
              <a:buSzPct val="100000"/>
            </a:pPr>
            <a:r>
              <a:rPr lang="en-US" sz="1400" dirty="0" smtClean="0">
                <a:latin typeface="Courier New" charset="0"/>
                <a:ea typeface="Courier New" charset="0"/>
                <a:cs typeface="Courier New" charset="0"/>
              </a:rPr>
              <a:t>runs on </a:t>
            </a:r>
            <a:r>
              <a:rPr lang="en-US" sz="1400" dirty="0">
                <a:latin typeface="Courier New" charset="0"/>
                <a:ea typeface="Courier New" charset="0"/>
                <a:cs typeface="Courier New" charset="0"/>
              </a:rPr>
              <a:t>each node</a:t>
            </a:r>
            <a:endParaRPr lang="en-US" sz="1400" dirty="0" smtClean="0">
              <a:latin typeface="Courier New" charset="0"/>
              <a:ea typeface="Courier New" charset="0"/>
              <a:cs typeface="Courier New" charset="0"/>
            </a:endParaRPr>
          </a:p>
          <a:p>
            <a:pPr marL="360000" indent="-360000">
              <a:lnSpc>
                <a:spcPct val="115000"/>
              </a:lnSpc>
              <a:buClrTx/>
              <a:buSzPct val="100000"/>
              <a:buFont typeface="Arial" charset="0"/>
              <a:buChar char="•"/>
            </a:pPr>
            <a:r>
              <a:rPr lang="en-US" sz="2800" dirty="0" err="1" smtClean="0">
                <a:latin typeface="Courier New" charset="0"/>
                <a:ea typeface="Courier New" charset="0"/>
                <a:cs typeface="Courier New" charset="0"/>
                <a:sym typeface="Trebuchet MS"/>
              </a:rPr>
              <a:t>kube</a:t>
            </a:r>
            <a:r>
              <a:rPr lang="en-US" sz="2800" dirty="0" smtClean="0">
                <a:latin typeface="Courier New" charset="0"/>
                <a:ea typeface="Courier New" charset="0"/>
                <a:cs typeface="Courier New" charset="0"/>
                <a:sym typeface="Trebuchet MS"/>
              </a:rPr>
              <a:t>-proxy</a:t>
            </a:r>
          </a:p>
          <a:p>
            <a:pPr marL="360000">
              <a:lnSpc>
                <a:spcPct val="115000"/>
              </a:lnSpc>
              <a:buClrTx/>
              <a:buSzPct val="100000"/>
            </a:pPr>
            <a:r>
              <a:rPr lang="en-US" sz="1400" dirty="0">
                <a:latin typeface="Courier New" charset="0"/>
                <a:ea typeface="Courier New" charset="0"/>
                <a:cs typeface="Courier New" charset="0"/>
              </a:rPr>
              <a:t>The Kubernetes network proxy </a:t>
            </a:r>
            <a:endParaRPr lang="en-US" sz="1400" dirty="0" smtClean="0">
              <a:latin typeface="Courier New" charset="0"/>
              <a:ea typeface="Courier New" charset="0"/>
              <a:cs typeface="Courier New" charset="0"/>
            </a:endParaRPr>
          </a:p>
          <a:p>
            <a:pPr marL="360000">
              <a:lnSpc>
                <a:spcPct val="115000"/>
              </a:lnSpc>
              <a:buClrTx/>
              <a:buSzPct val="100000"/>
            </a:pPr>
            <a:r>
              <a:rPr lang="en-US" sz="1400" dirty="0" smtClean="0">
                <a:latin typeface="Courier New" charset="0"/>
                <a:ea typeface="Courier New" charset="0"/>
                <a:cs typeface="Courier New" charset="0"/>
              </a:rPr>
              <a:t>that runs </a:t>
            </a:r>
            <a:r>
              <a:rPr lang="en-US" sz="1400" dirty="0">
                <a:latin typeface="Courier New" charset="0"/>
                <a:ea typeface="Courier New" charset="0"/>
                <a:cs typeface="Courier New" charset="0"/>
              </a:rPr>
              <a:t>on each node</a:t>
            </a:r>
            <a:endParaRPr lang="en-US" altLang="zh-TW" sz="1400" dirty="0" smtClean="0">
              <a:latin typeface="Courier New" charset="0"/>
              <a:ea typeface="Courier New" charset="0"/>
              <a:cs typeface="Courier New" charset="0"/>
            </a:endParaRPr>
          </a:p>
          <a:p>
            <a:pPr marL="360000" indent="-360000">
              <a:lnSpc>
                <a:spcPct val="115000"/>
              </a:lnSpc>
              <a:buClrTx/>
              <a:buSzPct val="100000"/>
              <a:buFont typeface="Arial" charset="0"/>
              <a:buChar char="•"/>
            </a:pPr>
            <a:r>
              <a:rPr lang="en-US" sz="2800" dirty="0" smtClean="0">
                <a:latin typeface="Courier New" charset="0"/>
                <a:ea typeface="Courier New" charset="0"/>
                <a:cs typeface="Courier New" charset="0"/>
                <a:sym typeface="Trebuchet MS"/>
              </a:rPr>
              <a:t>Pods</a:t>
            </a:r>
          </a:p>
          <a:p>
            <a:pPr marL="360000">
              <a:lnSpc>
                <a:spcPct val="115000"/>
              </a:lnSpc>
              <a:buClrTx/>
              <a:buSzPct val="100000"/>
            </a:pPr>
            <a:r>
              <a:rPr lang="en-US" sz="1400" dirty="0" smtClean="0">
                <a:latin typeface="Courier New" charset="0"/>
                <a:ea typeface="Courier New" charset="0"/>
                <a:cs typeface="Courier New" charset="0"/>
                <a:sym typeface="Trebuchet MS"/>
              </a:rPr>
              <a:t>Single instance of an application, constructed by one or more containers</a:t>
            </a:r>
          </a:p>
        </p:txBody>
      </p:sp>
      <p:grpSp>
        <p:nvGrpSpPr>
          <p:cNvPr id="9" name="Group 8"/>
          <p:cNvGrpSpPr/>
          <p:nvPr/>
        </p:nvGrpSpPr>
        <p:grpSpPr>
          <a:xfrm>
            <a:off x="4241799" y="205974"/>
            <a:ext cx="4670902" cy="2375227"/>
            <a:chOff x="5139487" y="1165333"/>
            <a:chExt cx="3573589" cy="1817226"/>
          </a:xfrm>
        </p:grpSpPr>
        <p:pic>
          <p:nvPicPr>
            <p:cNvPr id="10" name="Picture 9"/>
            <p:cNvPicPr>
              <a:picLocks noChangeAspect="1"/>
            </p:cNvPicPr>
            <p:nvPr/>
          </p:nvPicPr>
          <p:blipFill>
            <a:blip r:embed="rId3"/>
            <a:stretch>
              <a:fillRect/>
            </a:stretch>
          </p:blipFill>
          <p:spPr>
            <a:xfrm>
              <a:off x="5139487" y="1165333"/>
              <a:ext cx="3573589" cy="1817226"/>
            </a:xfrm>
            <a:prstGeom prst="rect">
              <a:avLst/>
            </a:prstGeom>
          </p:spPr>
        </p:pic>
        <p:pic>
          <p:nvPicPr>
            <p:cNvPr id="11" name="Picture 10"/>
            <p:cNvPicPr>
              <a:picLocks noChangeAspect="1"/>
            </p:cNvPicPr>
            <p:nvPr/>
          </p:nvPicPr>
          <p:blipFill rotWithShape="1">
            <a:blip r:embed="rId4"/>
            <a:srcRect b="36361"/>
            <a:stretch/>
          </p:blipFill>
          <p:spPr>
            <a:xfrm>
              <a:off x="8041576" y="1909314"/>
              <a:ext cx="579923" cy="329264"/>
            </a:xfrm>
            <a:prstGeom prst="rect">
              <a:avLst/>
            </a:prstGeom>
          </p:spPr>
        </p:pic>
      </p:grpSp>
    </p:spTree>
    <p:extLst>
      <p:ext uri="{BB962C8B-B14F-4D97-AF65-F5344CB8AC3E}">
        <p14:creationId xmlns:p14="http://schemas.microsoft.com/office/powerpoint/2010/main" val="11754359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31300" y="205975"/>
            <a:ext cx="8681400" cy="857098"/>
          </a:xfrm>
          <a:prstGeom prst="rect">
            <a:avLst/>
          </a:prstGeom>
          <a:no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u="sng" dirty="0" smtClean="0">
                <a:latin typeface="Courier New" charset="0"/>
                <a:ea typeface="Courier New" charset="0"/>
                <a:cs typeface="Courier New" charset="0"/>
                <a:sym typeface="Helvetica Neue"/>
              </a:rPr>
              <a:t>Kubernetes Cluster</a:t>
            </a:r>
            <a:endParaRPr lang="en-US" sz="3600" b="1" i="0" u="sng" strike="noStrike" cap="none" dirty="0">
              <a:solidFill>
                <a:srgbClr val="000000"/>
              </a:solidFill>
              <a:latin typeface="Courier New" charset="0"/>
              <a:ea typeface="Courier New" charset="0"/>
              <a:cs typeface="Courier New" charset="0"/>
              <a:sym typeface="Helvetica Neue"/>
            </a:endParaRPr>
          </a:p>
        </p:txBody>
      </p:sp>
      <p:pic>
        <p:nvPicPr>
          <p:cNvPr id="3" name="Picture 2"/>
          <p:cNvPicPr>
            <a:picLocks noChangeAspect="1"/>
          </p:cNvPicPr>
          <p:nvPr/>
        </p:nvPicPr>
        <p:blipFill>
          <a:blip r:embed="rId3"/>
          <a:stretch>
            <a:fillRect/>
          </a:stretch>
        </p:blipFill>
        <p:spPr>
          <a:xfrm>
            <a:off x="5139487" y="1165333"/>
            <a:ext cx="3573589" cy="1817226"/>
          </a:xfrm>
          <a:prstGeom prst="rect">
            <a:avLst/>
          </a:prstGeom>
        </p:spPr>
      </p:pic>
      <p:pic>
        <p:nvPicPr>
          <p:cNvPr id="10" name="Picture 9"/>
          <p:cNvPicPr>
            <a:picLocks noChangeAspect="1"/>
          </p:cNvPicPr>
          <p:nvPr/>
        </p:nvPicPr>
        <p:blipFill>
          <a:blip r:embed="rId4"/>
          <a:stretch>
            <a:fillRect/>
          </a:stretch>
        </p:blipFill>
        <p:spPr>
          <a:xfrm>
            <a:off x="5139486" y="3085435"/>
            <a:ext cx="3573589" cy="1817227"/>
          </a:xfrm>
          <a:prstGeom prst="rect">
            <a:avLst/>
          </a:prstGeom>
        </p:spPr>
      </p:pic>
      <p:pic>
        <p:nvPicPr>
          <p:cNvPr id="42" name="Picture 41"/>
          <p:cNvPicPr>
            <a:picLocks noChangeAspect="1"/>
          </p:cNvPicPr>
          <p:nvPr/>
        </p:nvPicPr>
        <p:blipFill rotWithShape="1">
          <a:blip r:embed="rId5"/>
          <a:srcRect b="36361"/>
          <a:stretch/>
        </p:blipFill>
        <p:spPr>
          <a:xfrm>
            <a:off x="8041576" y="1909314"/>
            <a:ext cx="579923" cy="329264"/>
          </a:xfrm>
          <a:prstGeom prst="rect">
            <a:avLst/>
          </a:prstGeom>
        </p:spPr>
      </p:pic>
      <p:pic>
        <p:nvPicPr>
          <p:cNvPr id="43" name="Picture 42"/>
          <p:cNvPicPr>
            <a:picLocks noChangeAspect="1"/>
          </p:cNvPicPr>
          <p:nvPr/>
        </p:nvPicPr>
        <p:blipFill rotWithShape="1">
          <a:blip r:embed="rId5"/>
          <a:srcRect b="36361"/>
          <a:stretch/>
        </p:blipFill>
        <p:spPr>
          <a:xfrm>
            <a:off x="8041576" y="3829416"/>
            <a:ext cx="579923" cy="329264"/>
          </a:xfrm>
          <a:prstGeom prst="rect">
            <a:avLst/>
          </a:prstGeom>
        </p:spPr>
      </p:pic>
      <p:grpSp>
        <p:nvGrpSpPr>
          <p:cNvPr id="45" name="Group 44"/>
          <p:cNvGrpSpPr/>
          <p:nvPr/>
        </p:nvGrpSpPr>
        <p:grpSpPr>
          <a:xfrm>
            <a:off x="604063" y="1121875"/>
            <a:ext cx="3573590" cy="1025978"/>
            <a:chOff x="604063" y="1121875"/>
            <a:chExt cx="3573590" cy="1025978"/>
          </a:xfrm>
        </p:grpSpPr>
        <p:pic>
          <p:nvPicPr>
            <p:cNvPr id="46" name="Picture 45"/>
            <p:cNvPicPr>
              <a:picLocks noChangeAspect="1"/>
            </p:cNvPicPr>
            <p:nvPr/>
          </p:nvPicPr>
          <p:blipFill>
            <a:blip r:embed="rId6"/>
            <a:stretch>
              <a:fillRect/>
            </a:stretch>
          </p:blipFill>
          <p:spPr>
            <a:xfrm>
              <a:off x="604063" y="1165333"/>
              <a:ext cx="3573590" cy="982520"/>
            </a:xfrm>
            <a:prstGeom prst="rect">
              <a:avLst/>
            </a:prstGeom>
          </p:spPr>
        </p:pic>
        <p:pic>
          <p:nvPicPr>
            <p:cNvPr id="47" name="Picture 46"/>
            <p:cNvPicPr>
              <a:picLocks noChangeAspect="1"/>
            </p:cNvPicPr>
            <p:nvPr/>
          </p:nvPicPr>
          <p:blipFill rotWithShape="1">
            <a:blip r:embed="rId5"/>
            <a:srcRect b="36361"/>
            <a:stretch/>
          </p:blipFill>
          <p:spPr>
            <a:xfrm>
              <a:off x="3487897" y="1121875"/>
              <a:ext cx="579923" cy="329264"/>
            </a:xfrm>
            <a:prstGeom prst="rect">
              <a:avLst/>
            </a:prstGeom>
          </p:spPr>
        </p:pic>
      </p:grpSp>
      <p:sp>
        <p:nvSpPr>
          <p:cNvPr id="2" name="Down Arrow Callout 1"/>
          <p:cNvSpPr/>
          <p:nvPr/>
        </p:nvSpPr>
        <p:spPr>
          <a:xfrm rot="19105467">
            <a:off x="170341" y="939209"/>
            <a:ext cx="1127760" cy="551845"/>
          </a:xfrm>
          <a:prstGeom prst="downArrowCallou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latin typeface="Courier New" charset="0"/>
                <a:ea typeface="Courier New" charset="0"/>
                <a:cs typeface="Courier New" charset="0"/>
              </a:rPr>
              <a:t>k</a:t>
            </a:r>
            <a:r>
              <a:rPr lang="en-US" b="1" dirty="0" err="1" smtClean="0">
                <a:solidFill>
                  <a:schemeClr val="tx1"/>
                </a:solidFill>
                <a:latin typeface="Courier New" charset="0"/>
                <a:ea typeface="Courier New" charset="0"/>
                <a:cs typeface="Courier New" charset="0"/>
              </a:rPr>
              <a:t>ubectl</a:t>
            </a:r>
            <a:endParaRPr lang="en-US" b="1" dirty="0" smtClean="0">
              <a:solidFill>
                <a:schemeClr val="tx1"/>
              </a:solidFill>
              <a:latin typeface="Courier New" charset="0"/>
              <a:ea typeface="Courier New" charset="0"/>
              <a:cs typeface="Courier New" charset="0"/>
            </a:endParaRPr>
          </a:p>
          <a:p>
            <a:pPr algn="ctr"/>
            <a:r>
              <a:rPr lang="en-US" sz="800" b="1" dirty="0" smtClean="0">
                <a:solidFill>
                  <a:schemeClr val="tx1"/>
                </a:solidFill>
                <a:latin typeface="Courier New" charset="0"/>
                <a:ea typeface="Courier New" charset="0"/>
                <a:cs typeface="Courier New" charset="0"/>
              </a:rPr>
              <a:t>(user command)</a:t>
            </a:r>
            <a:endParaRPr lang="en-US" b="1" dirty="0">
              <a:solidFill>
                <a:schemeClr val="tx1"/>
              </a:solidFill>
              <a:latin typeface="Courier New" charset="0"/>
              <a:ea typeface="Courier New" charset="0"/>
              <a:cs typeface="Courier New" charset="0"/>
            </a:endParaRPr>
          </a:p>
        </p:txBody>
      </p:sp>
      <p:sp>
        <p:nvSpPr>
          <p:cNvPr id="4" name="Freeform 3"/>
          <p:cNvSpPr/>
          <p:nvPr/>
        </p:nvSpPr>
        <p:spPr>
          <a:xfrm>
            <a:off x="1391920" y="1747520"/>
            <a:ext cx="4653280" cy="1019484"/>
          </a:xfrm>
          <a:custGeom>
            <a:avLst/>
            <a:gdLst>
              <a:gd name="connsiteX0" fmla="*/ 0 w 4653280"/>
              <a:gd name="connsiteY0" fmla="*/ 0 h 1019484"/>
              <a:gd name="connsiteX1" fmla="*/ 944880 w 4653280"/>
              <a:gd name="connsiteY1" fmla="*/ 995680 h 1019484"/>
              <a:gd name="connsiteX2" fmla="*/ 4653280 w 4653280"/>
              <a:gd name="connsiteY2" fmla="*/ 731520 h 1019484"/>
              <a:gd name="connsiteX3" fmla="*/ 4653280 w 4653280"/>
              <a:gd name="connsiteY3" fmla="*/ 731520 h 1019484"/>
            </a:gdLst>
            <a:ahLst/>
            <a:cxnLst>
              <a:cxn ang="0">
                <a:pos x="connsiteX0" y="connsiteY0"/>
              </a:cxn>
              <a:cxn ang="0">
                <a:pos x="connsiteX1" y="connsiteY1"/>
              </a:cxn>
              <a:cxn ang="0">
                <a:pos x="connsiteX2" y="connsiteY2"/>
              </a:cxn>
              <a:cxn ang="0">
                <a:pos x="connsiteX3" y="connsiteY3"/>
              </a:cxn>
            </a:cxnLst>
            <a:rect l="l" t="t" r="r" b="b"/>
            <a:pathLst>
              <a:path w="4653280" h="1019484">
                <a:moveTo>
                  <a:pt x="0" y="0"/>
                </a:moveTo>
                <a:cubicBezTo>
                  <a:pt x="84666" y="436880"/>
                  <a:pt x="169333" y="873760"/>
                  <a:pt x="944880" y="995680"/>
                </a:cubicBezTo>
                <a:cubicBezTo>
                  <a:pt x="1720427" y="1117600"/>
                  <a:pt x="4653280" y="731520"/>
                  <a:pt x="4653280" y="731520"/>
                </a:cubicBezTo>
                <a:lnTo>
                  <a:pt x="4653280" y="73152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1656080" y="2438400"/>
            <a:ext cx="4409440" cy="2052055"/>
          </a:xfrm>
          <a:custGeom>
            <a:avLst/>
            <a:gdLst>
              <a:gd name="connsiteX0" fmla="*/ 0 w 4409440"/>
              <a:gd name="connsiteY0" fmla="*/ 0 h 2052055"/>
              <a:gd name="connsiteX1" fmla="*/ 2357120 w 4409440"/>
              <a:gd name="connsiteY1" fmla="*/ 1869440 h 2052055"/>
              <a:gd name="connsiteX2" fmla="*/ 4409440 w 4409440"/>
              <a:gd name="connsiteY2" fmla="*/ 1981200 h 2052055"/>
            </a:gdLst>
            <a:ahLst/>
            <a:cxnLst>
              <a:cxn ang="0">
                <a:pos x="connsiteX0" y="connsiteY0"/>
              </a:cxn>
              <a:cxn ang="0">
                <a:pos x="connsiteX1" y="connsiteY1"/>
              </a:cxn>
              <a:cxn ang="0">
                <a:pos x="connsiteX2" y="connsiteY2"/>
              </a:cxn>
            </a:cxnLst>
            <a:rect l="l" t="t" r="r" b="b"/>
            <a:pathLst>
              <a:path w="4409440" h="2052055">
                <a:moveTo>
                  <a:pt x="0" y="0"/>
                </a:moveTo>
                <a:cubicBezTo>
                  <a:pt x="811106" y="769620"/>
                  <a:pt x="1622213" y="1539240"/>
                  <a:pt x="2357120" y="1869440"/>
                </a:cubicBezTo>
                <a:cubicBezTo>
                  <a:pt x="3092027" y="2199640"/>
                  <a:pt x="4409440" y="1981200"/>
                  <a:pt x="4409440" y="1981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e 52"/>
          <p:cNvSpPr/>
          <p:nvPr/>
        </p:nvSpPr>
        <p:spPr>
          <a:xfrm rot="7684945">
            <a:off x="5881454" y="2291769"/>
            <a:ext cx="371442" cy="371442"/>
          </a:xfrm>
          <a:prstGeom prst="pie">
            <a:avLst>
              <a:gd name="adj1" fmla="val 1170955"/>
              <a:gd name="adj2" fmla="val 397054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Pie 53"/>
          <p:cNvSpPr/>
          <p:nvPr/>
        </p:nvSpPr>
        <p:spPr>
          <a:xfrm rot="7684945">
            <a:off x="5881454" y="4233696"/>
            <a:ext cx="371442" cy="371442"/>
          </a:xfrm>
          <a:prstGeom prst="pie">
            <a:avLst>
              <a:gd name="adj1" fmla="val 1170955"/>
              <a:gd name="adj2" fmla="val 397054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7" name="Straight Arrow Connector 56"/>
          <p:cNvCxnSpPr/>
          <p:nvPr/>
        </p:nvCxnSpPr>
        <p:spPr>
          <a:xfrm flipH="1" flipV="1">
            <a:off x="6036959" y="2052303"/>
            <a:ext cx="389125" cy="279571"/>
          </a:xfrm>
          <a:prstGeom prst="straightConnector1">
            <a:avLst/>
          </a:prstGeom>
          <a:ln w="28575">
            <a:solidFill>
              <a:srgbClr val="FF0000"/>
            </a:solidFill>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6426084" y="2028910"/>
            <a:ext cx="79365" cy="302963"/>
          </a:xfrm>
          <a:prstGeom prst="straightConnector1">
            <a:avLst/>
          </a:prstGeom>
          <a:ln w="28575">
            <a:solidFill>
              <a:srgbClr val="FF0000"/>
            </a:solidFill>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6426084" y="2028910"/>
            <a:ext cx="580950" cy="302964"/>
          </a:xfrm>
          <a:prstGeom prst="straightConnector1">
            <a:avLst/>
          </a:prstGeom>
          <a:ln w="28575">
            <a:solidFill>
              <a:srgbClr val="FF0000"/>
            </a:solidFill>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6434120" y="2028910"/>
            <a:ext cx="1429920" cy="302964"/>
          </a:xfrm>
          <a:prstGeom prst="straightConnector1">
            <a:avLst/>
          </a:prstGeom>
          <a:ln w="28575">
            <a:solidFill>
              <a:srgbClr val="FF0000"/>
            </a:solidFill>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6024789" y="3979152"/>
            <a:ext cx="389125" cy="279571"/>
          </a:xfrm>
          <a:prstGeom prst="straightConnector1">
            <a:avLst/>
          </a:prstGeom>
          <a:ln w="28575">
            <a:solidFill>
              <a:srgbClr val="FF0000"/>
            </a:solidFill>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6413914" y="3955759"/>
            <a:ext cx="79365" cy="302963"/>
          </a:xfrm>
          <a:prstGeom prst="straightConnector1">
            <a:avLst/>
          </a:prstGeom>
          <a:ln w="28575">
            <a:solidFill>
              <a:srgbClr val="FF0000"/>
            </a:solidFill>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6413914" y="3955759"/>
            <a:ext cx="580950" cy="302964"/>
          </a:xfrm>
          <a:prstGeom prst="straightConnector1">
            <a:avLst/>
          </a:prstGeom>
          <a:ln w="28575">
            <a:solidFill>
              <a:srgbClr val="FF0000"/>
            </a:solidFill>
            <a:headEnd w="lg" len="lg"/>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085249"/>
      </p:ext>
    </p:extLst>
  </p:cSld>
  <p:clrMapOvr>
    <a:masterClrMapping/>
  </p:clrMapOvr>
  <p:timing>
    <p:tnLst>
      <p:par>
        <p:cTn id="1" dur="indefinite" restart="never" nodeType="tmRoot"/>
      </p:par>
    </p:tnLst>
  </p:timing>
</p:sld>
</file>

<file path=ppt/theme/theme1.xml><?xml version="1.0" encoding="utf-8"?>
<a:theme xmlns:a="http://schemas.openxmlformats.org/drawingml/2006/main" name="迎棧">
  <a:themeElements>
    <a:clrScheme name="迎棧">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11729</TotalTime>
  <Words>1170</Words>
  <Application>Microsoft Macintosh PowerPoint</Application>
  <PresentationFormat>On-screen Show (16:9)</PresentationFormat>
  <Paragraphs>308</Paragraphs>
  <Slides>53</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.AppleSystemUIFont</vt:lpstr>
      <vt:lpstr>Bradley Hand</vt:lpstr>
      <vt:lpstr>Courier New</vt:lpstr>
      <vt:lpstr>Georgia</vt:lpstr>
      <vt:lpstr>Helvetica Neue</vt:lpstr>
      <vt:lpstr>Helvetica Neue Light</vt:lpstr>
      <vt:lpstr>Trebuchet MS</vt:lpstr>
      <vt:lpstr>Arial</vt:lpstr>
      <vt:lpstr>迎棧</vt:lpstr>
      <vt:lpstr>Kubernetes  Introduction</vt:lpstr>
      <vt:lpstr>Agenda</vt:lpstr>
      <vt:lpstr>Kubernetes Essentials</vt:lpstr>
      <vt:lpstr>Intro to Kubernetes</vt:lpstr>
      <vt:lpstr>Intro to Kubernetes</vt:lpstr>
      <vt:lpstr>Kubernetes Cluster</vt:lpstr>
      <vt:lpstr>Master Node</vt:lpstr>
      <vt:lpstr>Minion Node</vt:lpstr>
      <vt:lpstr>Kubernetes Cluster</vt:lpstr>
      <vt:lpstr>Kubernetes Cluster</vt:lpstr>
      <vt:lpstr>K8S Concepts &amp; Terms</vt:lpstr>
      <vt:lpstr>Concepts &amp; Terms</vt:lpstr>
      <vt:lpstr>Concepts &amp; Terms</vt:lpstr>
      <vt:lpstr>Concepts &amp; Terms</vt:lpstr>
      <vt:lpstr>Concepts &amp; Terms</vt:lpstr>
      <vt:lpstr>Concepts &amp; Terms</vt:lpstr>
      <vt:lpstr>Concepts &amp; Terms</vt:lpstr>
      <vt:lpstr>Concepts &amp; Terms</vt:lpstr>
      <vt:lpstr>Minikube</vt:lpstr>
      <vt:lpstr>PowerPoint Presentation</vt:lpstr>
      <vt:lpstr>Lab0 - Install minikube</vt:lpstr>
      <vt:lpstr>Lab0 - Install minikube</vt:lpstr>
      <vt:lpstr>Minikube commands</vt:lpstr>
      <vt:lpstr>minikube start [flags]</vt:lpstr>
      <vt:lpstr>minikube ip</vt:lpstr>
      <vt:lpstr>minikube dashboard [flags]</vt:lpstr>
      <vt:lpstr>minikube stop [flags]</vt:lpstr>
      <vt:lpstr>Quick Demo</vt:lpstr>
      <vt:lpstr>Practice the Concepts</vt:lpstr>
      <vt:lpstr>Practice the Concepts</vt:lpstr>
      <vt:lpstr>Practice the Concepts</vt:lpstr>
      <vt:lpstr>Kubernetes Dashboard</vt:lpstr>
      <vt:lpstr>kubectl Commands</vt:lpstr>
      <vt:lpstr>kubectl cluster-info [OPTIONS]</vt:lpstr>
      <vt:lpstr>kubectl create [COMMAND]                 [OPTIONS]</vt:lpstr>
      <vt:lpstr>kubectl create [COMMAND]                   [OPTIONS]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vt:lpstr>
      <vt:lpstr>Workshop</vt:lpstr>
      <vt:lpstr>Lab Description</vt:lpstr>
      <vt:lpstr>Lab Description</vt:lpstr>
      <vt:lpstr>Lab1 – pod.yml</vt:lpstr>
      <vt:lpstr>Reference Appendex 1-2-1  </vt:lpstr>
      <vt:lpstr>Lab2 – deploy.yml</vt:lpstr>
      <vt:lpstr>Lab3 – persistent volume</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dc:title>
  <cp:lastModifiedBy>Alfie Chen</cp:lastModifiedBy>
  <cp:revision>243</cp:revision>
  <cp:lastPrinted>2018-01-08T01:45:15Z</cp:lastPrinted>
  <dcterms:modified xsi:type="dcterms:W3CDTF">2018-01-08T02:14:50Z</dcterms:modified>
</cp:coreProperties>
</file>